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diagrams/colors2.xml" ContentType="application/vnd.openxmlformats-officedocument.drawingml.diagramColors+xml"/>
  <Default Extension="bin" ContentType="application/vnd.openxmlformats-officedocument.presentationml.printerSettings"/>
  <Override PartName="/ppt/diagrams/quickStyle15.xml" ContentType="application/vnd.openxmlformats-officedocument.drawingml.diagramStyle+xml"/>
  <Override PartName="/ppt/diagrams/layout8.xml" ContentType="application/vnd.openxmlformats-officedocument.drawingml.diagramLayout+xml"/>
  <Override PartName="/ppt/diagrams/data9.xml" ContentType="application/vnd.openxmlformats-officedocument.drawingml.diagramData+xml"/>
  <Override PartName="/ppt/diagrams/layout15.xml" ContentType="application/vnd.openxmlformats-officedocument.drawingml.diagramLayout+xml"/>
  <Override PartName="/ppt/diagrams/quickStyle8.xml" ContentType="application/vnd.openxmlformats-officedocument.drawingml.diagramStyle+xml"/>
  <Override PartName="/ppt/diagrams/data12.xml" ContentType="application/vnd.openxmlformats-officedocument.drawingml.diagramData+xml"/>
  <Override PartName="/ppt/diagrams/colors13.xml" ContentType="application/vnd.openxmlformats-officedocument.drawingml.diagramColors+xml"/>
  <Override PartName="/ppt/notesSlides/notesSlide2.xml" ContentType="application/vnd.openxmlformats-officedocument.presentationml.notesSlide+xml"/>
  <Override PartName="/ppt/diagrams/colors6.xml" ContentType="application/vnd.openxmlformats-officedocument.drawingml.diagramColors+xml"/>
  <Override PartName="/ppt/diagrams/drawing11.xml" ContentType="application/vnd.ms-office.drawingml.diagramDrawing+xml"/>
  <Override PartName="/ppt/slides/slide3.xml" ContentType="application/vnd.openxmlformats-officedocument.presentationml.slide+xml"/>
  <Override PartName="/ppt/slideLayouts/slideLayout1.xml" ContentType="application/vnd.openxmlformats-officedocument.presentationml.slideLayout+xml"/>
  <Override PartName="/ppt/theme/theme1.xml" ContentType="application/vnd.openxmlformats-officedocument.theme+xml"/>
  <Override PartName="/ppt/diagrams/quickStyle19.xml" ContentType="application/vnd.openxmlformats-officedocument.drawingml.diagramStyle+xml"/>
  <Override PartName="/ppt/diagrams/drawing3.xml" ContentType="application/vnd.ms-office.drawingml.diagramDrawing+xml"/>
  <Override PartName="/ppt/slideLayouts/slideLayout10.xml" ContentType="application/vnd.openxmlformats-officedocument.presentationml.slideLayout+xml"/>
  <Override PartName="/ppt/diagrams/layout1.xml" ContentType="application/vnd.openxmlformats-officedocument.drawingml.diagramLayout+xml"/>
  <Override PartName="/ppt/diagrams/data16.xml" ContentType="application/vnd.openxmlformats-officedocument.drawingml.diagramData+xml"/>
  <Override PartName="/ppt/diagrams/layout19.xml" ContentType="application/vnd.openxmlformats-officedocument.drawingml.diagramLayout+xml"/>
  <Override PartName="/ppt/diagrams/colors17.xml" ContentType="application/vnd.openxmlformats-officedocument.drawingml.diagramColors+xml"/>
  <Override PartName="/ppt/diagrams/data2.xml" ContentType="application/vnd.openxmlformats-officedocument.drawingml.diagramData+xml"/>
  <Override PartName="/ppt/diagrams/drawing13.xml" ContentType="application/vnd.ms-office.drawingml.diagramDrawing+xml"/>
  <Override PartName="/ppt/diagrams/quickStyle1.xml" ContentType="application/vnd.openxmlformats-officedocument.drawingml.diagramStyle+xml"/>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diagrams/drawing7.xml" ContentType="application/vnd.ms-office.drawingml.diagramDrawing+xml"/>
  <Override PartName="/ppt/diagrams/quickStyle12.xml" ContentType="application/vnd.openxmlformats-officedocument.drawingml.diagramStyle+xml"/>
  <Override PartName="/ppt/diagrams/layout5.xml" ContentType="application/vnd.openxmlformats-officedocument.drawingml.diagramLayout+xml"/>
  <Override PartName="/ppt/diagrams/drawing17.xml" ContentType="application/vnd.ms-office.drawingml.diagramDrawing+xml"/>
  <Override PartName="/ppt/diagrams/data6.xml" ContentType="application/vnd.openxmlformats-officedocument.drawingml.diagramData+xml"/>
  <Override PartName="/ppt/diagrams/layout12.xml" ContentType="application/vnd.openxmlformats-officedocument.drawingml.diagramLayout+xml"/>
  <Override PartName="/ppt/diagrams/quickStyle5.xml" ContentType="application/vnd.openxmlformats-officedocument.drawingml.diagramStyle+xml"/>
  <Override PartName="/ppt/diagrams/colors10.xml" ContentType="application/vnd.openxmlformats-officedocument.drawingml.diagramColors+xml"/>
  <Override PartName="/ppt/slideLayouts/slideLayout9.xml" ContentType="application/vnd.openxmlformats-officedocument.presentationml.slideLayout+xml"/>
  <Override PartName="/ppt/slides/slide15.xml" ContentType="application/vnd.openxmlformats-officedocument.presentationml.slide+xml"/>
  <Override PartName="/ppt/diagrams/colors3.xml" ContentType="application/vnd.openxmlformats-officedocument.drawingml.diagramColors+xml"/>
  <Override PartName="/ppt/diagrams/quickStyle16.xml" ContentType="application/vnd.openxmlformats-officedocument.drawingml.diagramStyle+xml"/>
  <Override PartName="/ppt/presProps.xml" ContentType="application/vnd.openxmlformats-officedocument.presentationml.presProps+xml"/>
  <Override PartName="/ppt/diagrams/layout9.xml" ContentType="application/vnd.openxmlformats-officedocument.drawingml.diagramLayout+xml"/>
  <Override PartName="/ppt/diagrams/layout16.xml" ContentType="application/vnd.openxmlformats-officedocument.drawingml.diagramLayout+xml"/>
  <Override PartName="/ppt/diagrams/quickStyle9.xml" ContentType="application/vnd.openxmlformats-officedocument.drawingml.diagramStyle+xml"/>
  <Override PartName="/ppt/diagrams/data13.xml" ContentType="application/vnd.openxmlformats-officedocument.drawingml.diagramData+xml"/>
  <Override PartName="/ppt/diagrams/colors14.xml" ContentType="application/vnd.openxmlformats-officedocument.drawingml.diagramColors+xml"/>
  <Override PartName="/ppt/diagrams/colors7.xml" ContentType="application/vnd.openxmlformats-officedocument.drawingml.diagramColors+xml"/>
  <Override PartName="/ppt/slides/slide4.xml" ContentType="application/vnd.openxmlformats-officedocument.presentationml.slide+xml"/>
  <Override PartName="/ppt/slideLayouts/slideLayout2.xml" ContentType="application/vnd.openxmlformats-officedocument.presentationml.slideLayout+xml"/>
  <Override PartName="/ppt/theme/theme2.xml" ContentType="application/vnd.openxmlformats-officedocument.theme+xml"/>
  <Override PartName="/ppt/diagrams/drawing4.xml" ContentType="application/vnd.ms-office.drawingml.diagramDrawing+xml"/>
  <Override PartName="/ppt/slideLayouts/slideLayout11.xml" ContentType="application/vnd.openxmlformats-officedocument.presentationml.slideLayout+xml"/>
  <Override PartName="/ppt/diagrams/layout2.xml" ContentType="application/vnd.openxmlformats-officedocument.drawingml.diagramLayout+xml"/>
  <Override PartName="/ppt/diagrams/data17.xml" ContentType="application/vnd.openxmlformats-officedocument.drawingml.diagramData+xml"/>
  <Override PartName="/ppt/diagrams/colors18.xml" ContentType="application/vnd.openxmlformats-officedocument.drawingml.diagramColors+xml"/>
  <Override PartName="/docProps/core.xml" ContentType="application/vnd.openxmlformats-package.core-properties+xml"/>
  <Override PartName="/ppt/diagrams/data3.xml" ContentType="application/vnd.openxmlformats-officedocument.drawingml.diagramData+xml"/>
  <Override PartName="/ppt/diagrams/drawing14.xml" ContentType="application/vnd.ms-office.drawingml.diagramDrawing+xml"/>
  <Override PartName="/ppt/diagrams/quickStyle2.xml" ContentType="application/vnd.openxmlformats-officedocument.drawingml.diagramStyle+xml"/>
  <Default Extension="jpeg" ContentType="image/jpe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diagrams/drawing8.xml" ContentType="application/vnd.ms-office.drawingml.diagramDrawing+xml"/>
  <Override PartName="/ppt/diagrams/quickStyle13.xml" ContentType="application/vnd.openxmlformats-officedocument.drawingml.diagramStyle+xml"/>
  <Override PartName="/ppt/diagrams/layout6.xml" ContentType="application/vnd.openxmlformats-officedocument.drawingml.diagramLayout+xml"/>
  <Override PartName="/ppt/diagrams/drawing18.xml" ContentType="application/vnd.ms-office.drawingml.diagramDrawing+xml"/>
  <Override PartName="/ppt/diagrams/data7.xml" ContentType="application/vnd.openxmlformats-officedocument.drawingml.diagramData+xml"/>
  <Override PartName="/ppt/diagrams/layout13.xml" ContentType="application/vnd.openxmlformats-officedocument.drawingml.diagramLayout+xml"/>
  <Override PartName="/ppt/diagrams/colors11.xml" ContentType="application/vnd.openxmlformats-officedocument.drawingml.diagramColors+xml"/>
  <Override PartName="/ppt/diagrams/quickStyle6.xml" ContentType="application/vnd.openxmlformats-officedocument.drawingml.diagramStyle+xml"/>
  <Override PartName="/ppt/diagrams/data10.xml" ContentType="application/vnd.openxmlformats-officedocument.drawingml.diagramData+xml"/>
  <Default Extension="rels" ContentType="application/vnd.openxmlformats-package.relationships+xml"/>
  <Override PartName="/ppt/diagrams/colors4.xml" ContentType="application/vnd.openxmlformats-officedocument.drawingml.diagramColors+xml"/>
  <Override PartName="/ppt/slides/slide1.xml" ContentType="application/vnd.openxmlformats-officedocument.presentationml.slide+xml"/>
  <Override PartName="/ppt/diagrams/quickStyle17.xml" ContentType="application/vnd.openxmlformats-officedocument.drawingml.diagramStyle+xml"/>
  <Override PartName="/ppt/diagrams/drawing1.xml" ContentType="application/vnd.ms-office.drawingml.diagramDrawing+xml"/>
  <Override PartName="/ppt/diagrams/layout17.xml" ContentType="application/vnd.openxmlformats-officedocument.drawingml.diagramLayout+xml"/>
  <Override PartName="/ppt/diagrams/data14.xml" ContentType="application/vnd.openxmlformats-officedocument.drawingml.diagramData+xml"/>
  <Override PartName="/ppt/diagrams/colors15.xml" ContentType="application/vnd.openxmlformats-officedocument.drawingml.diagramColors+xml"/>
  <Override PartName="/ppt/diagrams/colors8.xml" ContentType="application/vnd.openxmlformats-officedocument.drawingml.diagramColors+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diagrams/drawing5.xml" ContentType="application/vnd.ms-office.drawingml.diagramDrawing+xml"/>
  <Override PartName="/ppt/diagrams/quickStyle10.xml" ContentType="application/vnd.openxmlformats-officedocument.drawingml.diagramStyle+xml"/>
  <Override PartName="/ppt/diagrams/layout3.xml" ContentType="application/vnd.openxmlformats-officedocument.drawingml.diagramLayout+xml"/>
  <Override PartName="/ppt/diagrams/colors19.xml" ContentType="application/vnd.openxmlformats-officedocument.drawingml.diagramColors+xml"/>
  <Override PartName="/ppt/diagrams/data18.xml" ContentType="application/vnd.openxmlformats-officedocument.drawingml.diagramData+xml"/>
  <Override PartName="/ppt/diagrams/drawing15.xml" ContentType="application/vnd.ms-office.drawingml.diagramDrawing+xml"/>
  <Override PartName="/ppt/diagrams/data4.xml" ContentType="application/vnd.openxmlformats-officedocument.drawingml.diagramData+xml"/>
  <Override PartName="/ppt/diagrams/layout10.xml" ContentType="application/vnd.openxmlformats-officedocument.drawingml.diagramLayout+xml"/>
  <Override PartName="/ppt/diagrams/quickStyle3.xml" ContentType="application/vnd.openxmlformats-officedocument.drawingml.diagramStyl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diagrams/colors1.xml" ContentType="application/vnd.openxmlformats-officedocument.drawingml.diagramColors+xml"/>
  <Override PartName="/ppt/tableStyles.xml" ContentType="application/vnd.openxmlformats-officedocument.presentationml.tableStyles+xml"/>
  <Override PartName="/ppt/slideLayouts/slideLayout7.xml" ContentType="application/vnd.openxmlformats-officedocument.presentationml.slideLayout+xml"/>
  <Override PartName="/docProps/app.xml" ContentType="application/vnd.openxmlformats-officedocument.extended-properties+xml"/>
  <Override PartName="/ppt/viewProps.xml" ContentType="application/vnd.openxmlformats-officedocument.presentationml.viewProps+xml"/>
  <Override PartName="/ppt/diagrams/drawing9.xml" ContentType="application/vnd.ms-office.drawingml.diagramDrawing+xml"/>
  <Override PartName="/ppt/diagrams/quickStyle14.xml" ContentType="application/vnd.openxmlformats-officedocument.drawingml.diagramStyle+xml"/>
  <Override PartName="/ppt/diagrams/layout7.xml" ContentType="application/vnd.openxmlformats-officedocument.drawingml.diagramLayout+xml"/>
  <Override PartName="/ppt/diagrams/drawing19.xml" ContentType="application/vnd.ms-office.drawingml.diagramDrawing+xml"/>
  <Override PartName="/ppt/notesMasters/notesMaster1.xml" ContentType="application/vnd.openxmlformats-officedocument.presentationml.notesMaster+xml"/>
  <Override PartName="/ppt/diagrams/data8.xml" ContentType="application/vnd.openxmlformats-officedocument.drawingml.diagramData+xml"/>
  <Override PartName="/ppt/diagrams/layout14.xml" ContentType="application/vnd.openxmlformats-officedocument.drawingml.diagramLayout+xml"/>
  <Override PartName="/ppt/diagrams/colors12.xml" ContentType="application/vnd.openxmlformats-officedocument.drawingml.diagramColors+xml"/>
  <Override PartName="/ppt/diagrams/quickStyle7.xml" ContentType="application/vnd.openxmlformats-officedocument.drawingml.diagramStyle+xml"/>
  <Override PartName="/ppt/diagrams/data11.xml" ContentType="application/vnd.openxmlformats-officedocument.drawingml.diagramData+xml"/>
  <Override PartName="/ppt/notesSlides/notesSlide1.xml" ContentType="application/vnd.openxmlformats-officedocument.presentationml.notesSlide+xml"/>
  <Override PartName="/ppt/presentation.xml" ContentType="application/vnd.openxmlformats-officedocument.presentationml.presentation.main+xml"/>
  <Override PartName="/ppt/diagrams/colors5.xml" ContentType="application/vnd.openxmlformats-officedocument.drawingml.diagramColors+xml"/>
  <Override PartName="/ppt/diagrams/drawing10.xml" ContentType="application/vnd.ms-office.drawingml.diagramDrawing+xml"/>
  <Override PartName="/ppt/slides/slide2.xml" ContentType="application/vnd.openxmlformats-officedocument.presentationml.slide+xml"/>
  <Override PartName="/ppt/diagrams/quickStyle18.xml" ContentType="application/vnd.openxmlformats-officedocument.drawingml.diagramStyle+xml"/>
  <Override PartName="/ppt/diagrams/drawing2.xml" ContentType="application/vnd.ms-office.drawingml.diagramDrawing+xml"/>
  <Override PartName="/ppt/diagrams/drawing12.xml" ContentType="application/vnd.ms-office.drawingml.diagramDrawing+xml"/>
  <Override PartName="/ppt/diagrams/layout18.xml" ContentType="application/vnd.openxmlformats-officedocument.drawingml.diagramLayout+xml"/>
  <Override PartName="/ppt/diagrams/data15.xml" ContentType="application/vnd.openxmlformats-officedocument.drawingml.diagramData+xml"/>
  <Override PartName="/ppt/diagrams/colors16.xml" ContentType="application/vnd.openxmlformats-officedocument.drawingml.diagramColors+xml"/>
  <Override PartName="/ppt/diagrams/data1.xml" ContentType="application/vnd.openxmlformats-officedocument.drawingml.diagramData+xml"/>
  <Override PartName="/ppt/diagrams/colors9.xml" ContentType="application/vnd.openxmlformats-officedocument.drawingml.diagramColors+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diagrams/drawing6.xml" ContentType="application/vnd.ms-office.drawingml.diagramDrawing+xml"/>
  <Override PartName="/ppt/diagrams/quickStyle11.xml" ContentType="application/vnd.openxmlformats-officedocument.drawingml.diagramStyle+xml"/>
  <Override PartName="/ppt/diagrams/layout4.xml" ContentType="application/vnd.openxmlformats-officedocument.drawingml.diagramLayout+xml"/>
  <Override PartName="/ppt/diagrams/data19.xml" ContentType="application/vnd.openxmlformats-officedocument.drawingml.diagramData+xml"/>
  <Override PartName="/ppt/diagrams/drawing16.xml" ContentType="application/vnd.ms-office.drawingml.diagramDrawing+xml"/>
  <Override PartName="/ppt/diagrams/data5.xml" ContentType="application/vnd.openxmlformats-officedocument.drawingml.diagramData+xml"/>
  <Override PartName="/ppt/diagrams/layout11.xml" ContentType="application/vnd.openxmlformats-officedocument.drawingml.diagramLayout+xml"/>
  <Override PartName="/ppt/diagrams/quickStyle4.xml" ContentType="application/vnd.openxmlformats-officedocument.drawingml.diagramStyl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7"/>
  </p:notesMasterIdLst>
  <p:sldIdLst>
    <p:sldId id="256" r:id="rId2"/>
    <p:sldId id="258" r:id="rId3"/>
    <p:sldId id="278" r:id="rId4"/>
    <p:sldId id="261" r:id="rId5"/>
    <p:sldId id="279" r:id="rId6"/>
    <p:sldId id="280" r:id="rId7"/>
    <p:sldId id="281" r:id="rId8"/>
    <p:sldId id="282" r:id="rId9"/>
    <p:sldId id="283" r:id="rId10"/>
    <p:sldId id="284" r:id="rId11"/>
    <p:sldId id="287" r:id="rId12"/>
    <p:sldId id="285" r:id="rId13"/>
    <p:sldId id="288" r:id="rId14"/>
    <p:sldId id="28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67"/>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horzBarState="maximized">
    <p:restoredLeft sz="15969" autoAdjust="0"/>
    <p:restoredTop sz="94660"/>
  </p:normalViewPr>
  <p:slideViewPr>
    <p:cSldViewPr snapToGrid="0">
      <p:cViewPr varScale="1">
        <p:scale>
          <a:sx n="122" d="100"/>
          <a:sy n="122" d="100"/>
        </p:scale>
        <p:origin x="-112" y="-83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8.xml.rels><?xml version="1.0" encoding="UTF-8" standalone="yes"?>
<Relationships xmlns="http://schemas.openxmlformats.org/package/2006/relationships"><Relationship Id="rId1" Type="http://schemas.openxmlformats.org/officeDocument/2006/relationships/hyperlink" Target="https://rocainc.org/work/young-men-program/" TargetMode="External"/></Relationships>
</file>

<file path=ppt/diagrams/_rels/data19.xml.rels><?xml version="1.0" encoding="UTF-8" standalone="yes"?>
<Relationships xmlns="http://schemas.openxmlformats.org/package/2006/relationships"><Relationship Id="rId1" Type="http://schemas.openxmlformats.org/officeDocument/2006/relationships/hyperlink" Target="http://www.pebbletrust.org/" TargetMode="External"/><Relationship Id="rId2" Type="http://schemas.openxmlformats.org/officeDocument/2006/relationships/hyperlink" Target="http://www.pebbletrust.org"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s://rocainc.org/work/young-men-program/" TargetMode="External"/></Relationships>
</file>

<file path=ppt/diagrams/_rels/drawing19.xml.rels><?xml version="1.0" encoding="UTF-8" standalone="yes"?>
<Relationships xmlns="http://schemas.openxmlformats.org/package/2006/relationships"><Relationship Id="rId1" Type="http://schemas.openxmlformats.org/officeDocument/2006/relationships/hyperlink" Target="http://www.pebbletrust.org/" TargetMode="External"/><Relationship Id="rId2" Type="http://schemas.openxmlformats.org/officeDocument/2006/relationships/hyperlink" Target="http://www.pebbletrust.org"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54886895-F302-44F9-9432-146E721759C1}">
      <dgm:prSet/>
      <dgm:spPr/>
      <dgm:t>
        <a:bodyPr/>
        <a:lstStyle/>
        <a:p>
          <a:r>
            <a:rPr lang="en-GB" dirty="0"/>
            <a:t>The project was tasked with exploring ‘what works’ for young men (14-25) in need of support.  </a:t>
          </a:r>
        </a:p>
        <a:p>
          <a:r>
            <a:rPr lang="en-GB" dirty="0"/>
            <a:t>The  perspectives of young men themselves - as well as those of practitioners and service managers </a:t>
          </a:r>
          <a:r>
            <a:rPr lang="en-US" dirty="0"/>
            <a:t>–</a:t>
          </a:r>
          <a:r>
            <a:rPr lang="en-GB" dirty="0"/>
            <a:t> were of paramount importance.</a:t>
          </a:r>
          <a:endParaRPr lang="en-US" dirty="0"/>
        </a:p>
      </dgm:t>
    </dgm:pt>
    <dgm:pt modelId="{D9F542A7-1267-4AFE-804A-D189DF262F59}" type="parTrans" cxnId="{A8E0F115-119F-437B-A831-A0CB6CB7AC4B}">
      <dgm:prSet/>
      <dgm:spPr/>
      <dgm:t>
        <a:bodyPr/>
        <a:lstStyle/>
        <a:p>
          <a:endParaRPr lang="en-US" sz="1600"/>
        </a:p>
      </dgm:t>
    </dgm:pt>
    <dgm:pt modelId="{A4AECC05-0E3A-4543-9155-1B0ECA9B31F0}" type="sibTrans" cxnId="{A8E0F115-119F-437B-A831-A0CB6CB7AC4B}">
      <dgm:prSet/>
      <dgm:spPr/>
      <dgm:t>
        <a:bodyPr/>
        <a:lstStyle/>
        <a:p>
          <a:endParaRPr lang="en-US"/>
        </a:p>
      </dgm:t>
    </dgm:pt>
    <dgm:pt modelId="{990BE6B9-CC9B-41F4-9428-6F51A7B0A23F}">
      <dgm:prSet/>
      <dgm:spPr/>
      <dgm:t>
        <a:bodyPr/>
        <a:lstStyle/>
        <a:p>
          <a:r>
            <a:rPr lang="en-GB" dirty="0"/>
            <a:t>The project adopted a positive approach to young men, whilst at the same time acknowledging the challenging and problematic aspects of their lives. </a:t>
          </a:r>
        </a:p>
        <a:p>
          <a:r>
            <a:rPr lang="en-GB" dirty="0"/>
            <a:t>Many challenges faced by young men reflect the broader social context -  for example issues of masculinity and identity, education and employment, health, home and family, exploitation and offending. </a:t>
          </a:r>
          <a:endParaRPr lang="en-US" dirty="0"/>
        </a:p>
      </dgm:t>
    </dgm:pt>
    <dgm:pt modelId="{D91618A4-689B-43FC-B465-E4C137DC37A7}" type="parTrans" cxnId="{B9D4F1C7-AB65-44B9-A2FD-836A15F64E4A}">
      <dgm:prSet/>
      <dgm:spPr/>
      <dgm:t>
        <a:bodyPr/>
        <a:lstStyle/>
        <a:p>
          <a:endParaRPr lang="en-US" sz="1600"/>
        </a:p>
      </dgm:t>
    </dgm:pt>
    <dgm:pt modelId="{2A2F4066-810F-45D2-A926-606B023B20B0}" type="sibTrans" cxnId="{B9D4F1C7-AB65-44B9-A2FD-836A15F64E4A}">
      <dgm:prSet/>
      <dgm:spPr/>
      <dgm:t>
        <a:bodyPr/>
        <a:lstStyle/>
        <a:p>
          <a:endParaRPr lang="en-US"/>
        </a:p>
      </dgm:t>
    </dgm:pt>
    <dgm:pt modelId="{C5815CCF-AF8F-4D55-99C7-A58347B22E44}">
      <dgm:prSet/>
      <dgm:spPr/>
      <dgm:t>
        <a:bodyPr/>
        <a:lstStyle/>
        <a:p>
          <a:r>
            <a:rPr lang="en-GB"/>
            <a:t>The project explores each of these issues and the associated responses of practitioners and services.  The aim is to deepen understanding, stimulate discussion and identify potential ways to support young men more effectively.</a:t>
          </a:r>
          <a:endParaRPr lang="en-US"/>
        </a:p>
      </dgm:t>
    </dgm:pt>
    <dgm:pt modelId="{FEC9B882-B2BB-4FEE-8F67-850890611357}" type="parTrans" cxnId="{FB833D78-EC96-44C4-93F8-CD044803EB8B}">
      <dgm:prSet/>
      <dgm:spPr/>
      <dgm:t>
        <a:bodyPr/>
        <a:lstStyle/>
        <a:p>
          <a:endParaRPr lang="en-US" sz="1600"/>
        </a:p>
      </dgm:t>
    </dgm:pt>
    <dgm:pt modelId="{D68931F6-D89C-4B9E-9CA0-0CAAE75DAE72}" type="sibTrans" cxnId="{FB833D78-EC96-44C4-93F8-CD044803EB8B}">
      <dgm:prSet/>
      <dgm:spPr/>
      <dgm:t>
        <a:bodyPr/>
        <a:lstStyle/>
        <a:p>
          <a:endParaRPr lang="en-US"/>
        </a:p>
      </dgm:t>
    </dgm:pt>
    <dgm:pt modelId="{AE9A18BC-89AC-8E4F-92EE-E1FD7B03AD91}" type="pres">
      <dgm:prSet presAssocID="{F4C45C9C-658D-4002-8B9A-3E7823D8CDA1}" presName="vert0" presStyleCnt="0">
        <dgm:presLayoutVars>
          <dgm:dir/>
          <dgm:animOne val="branch"/>
          <dgm:animLvl val="lvl"/>
        </dgm:presLayoutVars>
      </dgm:prSet>
      <dgm:spPr/>
      <dgm:t>
        <a:bodyPr/>
        <a:lstStyle/>
        <a:p>
          <a:endParaRPr lang="en-US"/>
        </a:p>
      </dgm:t>
    </dgm:pt>
    <dgm:pt modelId="{8E1D9FEC-8BA5-2144-9DB2-791DDA91C02C}" type="pres">
      <dgm:prSet presAssocID="{54886895-F302-44F9-9432-146E721759C1}" presName="thickLine" presStyleLbl="alignNode1" presStyleIdx="0" presStyleCnt="3"/>
      <dgm:spPr/>
    </dgm:pt>
    <dgm:pt modelId="{701F9639-83F4-D444-AFED-A8918B8EB13C}" type="pres">
      <dgm:prSet presAssocID="{54886895-F302-44F9-9432-146E721759C1}" presName="horz1" presStyleCnt="0"/>
      <dgm:spPr/>
    </dgm:pt>
    <dgm:pt modelId="{4C17E165-7AFD-1844-800D-823ED74DCA53}" type="pres">
      <dgm:prSet presAssocID="{54886895-F302-44F9-9432-146E721759C1}" presName="tx1" presStyleLbl="revTx" presStyleIdx="0" presStyleCnt="3"/>
      <dgm:spPr/>
      <dgm:t>
        <a:bodyPr/>
        <a:lstStyle/>
        <a:p>
          <a:endParaRPr lang="en-US"/>
        </a:p>
      </dgm:t>
    </dgm:pt>
    <dgm:pt modelId="{409C71B8-B2DE-5D44-9671-A3F705FC75D6}" type="pres">
      <dgm:prSet presAssocID="{54886895-F302-44F9-9432-146E721759C1}" presName="vert1" presStyleCnt="0"/>
      <dgm:spPr/>
    </dgm:pt>
    <dgm:pt modelId="{982F215E-5B93-464A-9FA7-F5A6161CB817}" type="pres">
      <dgm:prSet presAssocID="{990BE6B9-CC9B-41F4-9428-6F51A7B0A23F}" presName="thickLine" presStyleLbl="alignNode1" presStyleIdx="1" presStyleCnt="3"/>
      <dgm:spPr/>
    </dgm:pt>
    <dgm:pt modelId="{FA061EA5-717B-F945-8C4C-0C4A6915CEA2}" type="pres">
      <dgm:prSet presAssocID="{990BE6B9-CC9B-41F4-9428-6F51A7B0A23F}" presName="horz1" presStyleCnt="0"/>
      <dgm:spPr/>
    </dgm:pt>
    <dgm:pt modelId="{8AF48ED3-1BB9-C84F-88B7-2C0E898A3616}" type="pres">
      <dgm:prSet presAssocID="{990BE6B9-CC9B-41F4-9428-6F51A7B0A23F}" presName="tx1" presStyleLbl="revTx" presStyleIdx="1" presStyleCnt="3"/>
      <dgm:spPr/>
      <dgm:t>
        <a:bodyPr/>
        <a:lstStyle/>
        <a:p>
          <a:endParaRPr lang="en-US"/>
        </a:p>
      </dgm:t>
    </dgm:pt>
    <dgm:pt modelId="{BBB9D03F-C55E-3F43-A52D-27F454368C56}" type="pres">
      <dgm:prSet presAssocID="{990BE6B9-CC9B-41F4-9428-6F51A7B0A23F}" presName="vert1" presStyleCnt="0"/>
      <dgm:spPr/>
    </dgm:pt>
    <dgm:pt modelId="{11C75FAD-B50C-3D40-9B20-FF562BD99998}" type="pres">
      <dgm:prSet presAssocID="{C5815CCF-AF8F-4D55-99C7-A58347B22E44}" presName="thickLine" presStyleLbl="alignNode1" presStyleIdx="2" presStyleCnt="3"/>
      <dgm:spPr/>
    </dgm:pt>
    <dgm:pt modelId="{6FCCD5B1-D70C-0D4C-B736-04A6EF190E1D}" type="pres">
      <dgm:prSet presAssocID="{C5815CCF-AF8F-4D55-99C7-A58347B22E44}" presName="horz1" presStyleCnt="0"/>
      <dgm:spPr/>
    </dgm:pt>
    <dgm:pt modelId="{3383BB68-A001-C140-BEFE-2398F8599CED}" type="pres">
      <dgm:prSet presAssocID="{C5815CCF-AF8F-4D55-99C7-A58347B22E44}" presName="tx1" presStyleLbl="revTx" presStyleIdx="2" presStyleCnt="3"/>
      <dgm:spPr/>
      <dgm:t>
        <a:bodyPr/>
        <a:lstStyle/>
        <a:p>
          <a:endParaRPr lang="en-US"/>
        </a:p>
      </dgm:t>
    </dgm:pt>
    <dgm:pt modelId="{C722869C-1D8F-3649-9916-EE331E984D56}" type="pres">
      <dgm:prSet presAssocID="{C5815CCF-AF8F-4D55-99C7-A58347B22E44}" presName="vert1" presStyleCnt="0"/>
      <dgm:spPr/>
    </dgm:pt>
  </dgm:ptLst>
  <dgm:cxnLst>
    <dgm:cxn modelId="{FB833D78-EC96-44C4-93F8-CD044803EB8B}" srcId="{F4C45C9C-658D-4002-8B9A-3E7823D8CDA1}" destId="{C5815CCF-AF8F-4D55-99C7-A58347B22E44}" srcOrd="2" destOrd="0" parTransId="{FEC9B882-B2BB-4FEE-8F67-850890611357}" sibTransId="{D68931F6-D89C-4B9E-9CA0-0CAAE75DAE72}"/>
    <dgm:cxn modelId="{B9D4F1C7-AB65-44B9-A2FD-836A15F64E4A}" srcId="{F4C45C9C-658D-4002-8B9A-3E7823D8CDA1}" destId="{990BE6B9-CC9B-41F4-9428-6F51A7B0A23F}" srcOrd="1" destOrd="0" parTransId="{D91618A4-689B-43FC-B465-E4C137DC37A7}" sibTransId="{2A2F4066-810F-45D2-A926-606B023B20B0}"/>
    <dgm:cxn modelId="{A8E0F115-119F-437B-A831-A0CB6CB7AC4B}" srcId="{F4C45C9C-658D-4002-8B9A-3E7823D8CDA1}" destId="{54886895-F302-44F9-9432-146E721759C1}" srcOrd="0" destOrd="0" parTransId="{D9F542A7-1267-4AFE-804A-D189DF262F59}" sibTransId="{A4AECC05-0E3A-4543-9155-1B0ECA9B31F0}"/>
    <dgm:cxn modelId="{434825C6-4441-744E-943D-14BDA67CF8D0}" type="presOf" srcId="{990BE6B9-CC9B-41F4-9428-6F51A7B0A23F}" destId="{8AF48ED3-1BB9-C84F-88B7-2C0E898A3616}" srcOrd="0" destOrd="0" presId="urn:microsoft.com/office/officeart/2008/layout/LinedList"/>
    <dgm:cxn modelId="{1D5A060C-80F1-6F48-B423-63B31B01D18E}" type="presOf" srcId="{54886895-F302-44F9-9432-146E721759C1}" destId="{4C17E165-7AFD-1844-800D-823ED74DCA53}" srcOrd="0" destOrd="0" presId="urn:microsoft.com/office/officeart/2008/layout/LinedList"/>
    <dgm:cxn modelId="{89E67E92-6015-9041-A7F4-7B944312AB3D}" type="presOf" srcId="{F4C45C9C-658D-4002-8B9A-3E7823D8CDA1}" destId="{AE9A18BC-89AC-8E4F-92EE-E1FD7B03AD91}" srcOrd="0" destOrd="0" presId="urn:microsoft.com/office/officeart/2008/layout/LinedList"/>
    <dgm:cxn modelId="{908B3480-13B4-8C48-868B-A4D33A2BB10F}" type="presOf" srcId="{C5815CCF-AF8F-4D55-99C7-A58347B22E44}" destId="{3383BB68-A001-C140-BEFE-2398F8599CED}" srcOrd="0" destOrd="0" presId="urn:microsoft.com/office/officeart/2008/layout/LinedList"/>
    <dgm:cxn modelId="{BEFDC130-C170-6F4E-AA1D-E6F4B88C1BC8}" type="presParOf" srcId="{AE9A18BC-89AC-8E4F-92EE-E1FD7B03AD91}" destId="{8E1D9FEC-8BA5-2144-9DB2-791DDA91C02C}" srcOrd="0" destOrd="0" presId="urn:microsoft.com/office/officeart/2008/layout/LinedList"/>
    <dgm:cxn modelId="{7A292B73-F067-F64D-ADCF-EFA7B1D9F297}" type="presParOf" srcId="{AE9A18BC-89AC-8E4F-92EE-E1FD7B03AD91}" destId="{701F9639-83F4-D444-AFED-A8918B8EB13C}" srcOrd="1" destOrd="0" presId="urn:microsoft.com/office/officeart/2008/layout/LinedList"/>
    <dgm:cxn modelId="{67AA82A0-534C-DD4C-93DA-87D8914B757F}" type="presParOf" srcId="{701F9639-83F4-D444-AFED-A8918B8EB13C}" destId="{4C17E165-7AFD-1844-800D-823ED74DCA53}" srcOrd="0" destOrd="0" presId="urn:microsoft.com/office/officeart/2008/layout/LinedList"/>
    <dgm:cxn modelId="{665626C7-085B-1F48-AB8D-84DE0BC5CC57}" type="presParOf" srcId="{701F9639-83F4-D444-AFED-A8918B8EB13C}" destId="{409C71B8-B2DE-5D44-9671-A3F705FC75D6}" srcOrd="1" destOrd="0" presId="urn:microsoft.com/office/officeart/2008/layout/LinedList"/>
    <dgm:cxn modelId="{D34206EF-9946-4642-B43B-465541E6B9D1}" type="presParOf" srcId="{AE9A18BC-89AC-8E4F-92EE-E1FD7B03AD91}" destId="{982F215E-5B93-464A-9FA7-F5A6161CB817}" srcOrd="2" destOrd="0" presId="urn:microsoft.com/office/officeart/2008/layout/LinedList"/>
    <dgm:cxn modelId="{3D129826-9137-DF4C-846A-8FA139A986F1}" type="presParOf" srcId="{AE9A18BC-89AC-8E4F-92EE-E1FD7B03AD91}" destId="{FA061EA5-717B-F945-8C4C-0C4A6915CEA2}" srcOrd="3" destOrd="0" presId="urn:microsoft.com/office/officeart/2008/layout/LinedList"/>
    <dgm:cxn modelId="{827E4027-E6E4-2446-B713-9B586B5AE1D8}" type="presParOf" srcId="{FA061EA5-717B-F945-8C4C-0C4A6915CEA2}" destId="{8AF48ED3-1BB9-C84F-88B7-2C0E898A3616}" srcOrd="0" destOrd="0" presId="urn:microsoft.com/office/officeart/2008/layout/LinedList"/>
    <dgm:cxn modelId="{F2CA51BA-4D6D-BF44-8897-E9E228015FC0}" type="presParOf" srcId="{FA061EA5-717B-F945-8C4C-0C4A6915CEA2}" destId="{BBB9D03F-C55E-3F43-A52D-27F454368C56}" srcOrd="1" destOrd="0" presId="urn:microsoft.com/office/officeart/2008/layout/LinedList"/>
    <dgm:cxn modelId="{BFA1521C-B2E3-864F-B5B4-82FD300BA30C}" type="presParOf" srcId="{AE9A18BC-89AC-8E4F-92EE-E1FD7B03AD91}" destId="{11C75FAD-B50C-3D40-9B20-FF562BD99998}" srcOrd="4" destOrd="0" presId="urn:microsoft.com/office/officeart/2008/layout/LinedList"/>
    <dgm:cxn modelId="{3317A1FF-E90C-B646-8C72-7829C4DC6B1D}" type="presParOf" srcId="{AE9A18BC-89AC-8E4F-92EE-E1FD7B03AD91}" destId="{6FCCD5B1-D70C-0D4C-B736-04A6EF190E1D}" srcOrd="5" destOrd="0" presId="urn:microsoft.com/office/officeart/2008/layout/LinedList"/>
    <dgm:cxn modelId="{4C96F05A-792B-464D-A9CB-6AC4313B7F29}" type="presParOf" srcId="{6FCCD5B1-D70C-0D4C-B736-04A6EF190E1D}" destId="{3383BB68-A001-C140-BEFE-2398F8599CED}" srcOrd="0" destOrd="0" presId="urn:microsoft.com/office/officeart/2008/layout/LinedList"/>
    <dgm:cxn modelId="{900F568F-E10B-C447-ABF1-1762BFB103B2}" type="presParOf" srcId="{6FCCD5B1-D70C-0D4C-B736-04A6EF190E1D}" destId="{C722869C-1D8F-3649-9916-EE331E984D56}"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dirty="0"/>
            <a:t>An understanding and acknowledgment of </a:t>
          </a:r>
          <a:r>
            <a:rPr lang="en-GB" sz="1800" b="1" dirty="0"/>
            <a:t>young men’s home context </a:t>
          </a:r>
          <a:r>
            <a:rPr lang="en-GB" sz="1800" dirty="0"/>
            <a:t>is vital to effective, professional relationships and interventions. Where possible, </a:t>
          </a:r>
          <a:r>
            <a:rPr lang="en-GB" sz="1800" b="1" dirty="0"/>
            <a:t>relationships with parents or carers </a:t>
          </a:r>
          <a:r>
            <a:rPr lang="en-GB" sz="1800" dirty="0"/>
            <a:t>should also be fostered as an additional  (though not exclusive) way of supporting young men and their progress.</a:t>
          </a:r>
        </a:p>
        <a:p>
          <a:r>
            <a:rPr lang="en-GB" sz="1800" dirty="0"/>
            <a:t>Young men can be </a:t>
          </a:r>
          <a:r>
            <a:rPr lang="en-GB" sz="1800" b="1" dirty="0"/>
            <a:t>vulnerable to exploitation</a:t>
          </a:r>
          <a:r>
            <a:rPr lang="en-GB" sz="1800" dirty="0"/>
            <a:t> and harm and may therefore require supportive relationships (rather than the more punitive approaches which have become the norm in the areas of youth justice and organised crime prevention). Understanding this from the young men’s perspectives is key.</a:t>
          </a:r>
          <a:endParaRPr lang="en-US" sz="1800" dirty="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1"/>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1"/>
      <dgm:spPr/>
      <dgm:t>
        <a:bodyPr/>
        <a:lstStyle/>
        <a:p>
          <a:endParaRPr lang="en-US"/>
        </a:p>
      </dgm:t>
    </dgm:pt>
    <dgm:pt modelId="{0D256953-CE54-BC4E-BC18-D8E07C3621D9}" type="pres">
      <dgm:prSet presAssocID="{54886895-F302-44F9-9432-146E721759C1}" presName="vert1" presStyleCnt="0"/>
      <dgm:spPr/>
    </dgm:pt>
  </dgm:ptLst>
  <dgm:cxnLst>
    <dgm:cxn modelId="{A8E0F115-119F-437B-A831-A0CB6CB7AC4B}" srcId="{F4C45C9C-658D-4002-8B9A-3E7823D8CDA1}" destId="{54886895-F302-44F9-9432-146E721759C1}" srcOrd="0" destOrd="0" parTransId="{D9F542A7-1267-4AFE-804A-D189DF262F59}" sibTransId="{A4AECC05-0E3A-4543-9155-1B0ECA9B31F0}"/>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a:t>Practitioners should be aware of the significant </a:t>
          </a:r>
          <a:r>
            <a:rPr lang="en-GB" sz="1800" b="1"/>
            <a:t>impact of trauma </a:t>
          </a:r>
          <a:r>
            <a:rPr lang="en-GB" sz="1800"/>
            <a:t>upon young men’s well-being and development. Services and interventions should be planned and provided on this basis.  </a:t>
          </a:r>
          <a:r>
            <a:rPr lang="en-GB" sz="1800" dirty="0"/>
            <a:t>The </a:t>
          </a:r>
          <a:r>
            <a:rPr lang="en-GB" sz="1800" b="1" dirty="0"/>
            <a:t>effect of trauma on relationships</a:t>
          </a:r>
          <a:r>
            <a:rPr lang="en-GB" sz="1800" dirty="0"/>
            <a:t>, including ‘helping’ relationships, should also be taken into consideration across all areas of service provision.</a:t>
          </a:r>
          <a:endParaRPr lang="en-US" sz="1800" dirty="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02B593F8-6C37-0146-8F18-620298ACC77D}">
      <dgm:prSet custT="1"/>
      <dgm:spPr/>
      <dgm:t>
        <a:bodyPr/>
        <a:lstStyle/>
        <a:p>
          <a:r>
            <a:rPr lang="en-GB" sz="1800"/>
            <a:t>For example, a </a:t>
          </a:r>
          <a:r>
            <a:rPr lang="en-GB" sz="1800" b="1"/>
            <a:t>trauma-informed approach</a:t>
          </a:r>
          <a:r>
            <a:rPr lang="en-GB" sz="1800"/>
            <a:t> may help practitioners understand apparent lack of engagement on the part of young men and the subsequent impact of services then being withdrawn. The importance of a trauma-informed approach should extend beyond statutory services, to </a:t>
          </a:r>
          <a:r>
            <a:rPr lang="en-GB" sz="1800" b="1"/>
            <a:t>all </a:t>
          </a:r>
          <a:r>
            <a:rPr lang="en-GB" sz="1800"/>
            <a:t>those organisations having contact with young men.</a:t>
          </a:r>
        </a:p>
      </dgm:t>
    </dgm:pt>
    <dgm:pt modelId="{DE3FA49A-89DD-FB46-8CC5-7A477AEF2751}" type="parTrans" cxnId="{D12C4141-E10E-EB42-8BE1-1BE0B9F23363}">
      <dgm:prSet/>
      <dgm:spPr/>
      <dgm:t>
        <a:bodyPr/>
        <a:lstStyle/>
        <a:p>
          <a:endParaRPr lang="en-GB" sz="1800"/>
        </a:p>
      </dgm:t>
    </dgm:pt>
    <dgm:pt modelId="{90794523-E345-A143-BB6A-C7F04274080B}" type="sibTrans" cxnId="{D12C4141-E10E-EB42-8BE1-1BE0B9F23363}">
      <dgm:prSet/>
      <dgm:spPr/>
      <dgm:t>
        <a:bodyPr/>
        <a:lstStyle/>
        <a:p>
          <a:endParaRPr lang="en-GB" sz="1800"/>
        </a:p>
      </dgm:t>
    </dgm:pt>
    <dgm:pt modelId="{8AA6437E-E089-1748-A9F7-E0380DCAA74D}">
      <dgm:prSet custT="1"/>
      <dgm:spPr/>
      <dgm:t>
        <a:bodyPr/>
        <a:lstStyle/>
        <a:p>
          <a:r>
            <a:rPr lang="en-GB" sz="1800"/>
            <a:t>When designing practice interventions, the processes and impact of </a:t>
          </a:r>
          <a:r>
            <a:rPr lang="en-GB" sz="1800" b="1"/>
            <a:t>exploitation</a:t>
          </a:r>
          <a:r>
            <a:rPr lang="en-GB" sz="1800"/>
            <a:t>, in all its forms, needs to be understood in order to establish trust and to support changes to young men’s patterns of thinking and behaviour</a:t>
          </a:r>
        </a:p>
      </dgm:t>
    </dgm:pt>
    <dgm:pt modelId="{3CB64686-0590-174C-98BE-A76BF66485D3}" type="parTrans" cxnId="{99727B89-F7AD-6142-A9FA-44C4B10999A3}">
      <dgm:prSet/>
      <dgm:spPr/>
      <dgm:t>
        <a:bodyPr/>
        <a:lstStyle/>
        <a:p>
          <a:endParaRPr lang="en-GB"/>
        </a:p>
      </dgm:t>
    </dgm:pt>
    <dgm:pt modelId="{E7E4D984-1145-C840-AC04-6F4C92C5F91F}" type="sibTrans" cxnId="{99727B89-F7AD-6142-A9FA-44C4B10999A3}">
      <dgm:prSet/>
      <dgm:spPr/>
      <dgm:t>
        <a:bodyPr/>
        <a:lstStyle/>
        <a:p>
          <a:endParaRPr lang="en-GB"/>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3"/>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3"/>
      <dgm:spPr/>
      <dgm:t>
        <a:bodyPr/>
        <a:lstStyle/>
        <a:p>
          <a:endParaRPr lang="en-US"/>
        </a:p>
      </dgm:t>
    </dgm:pt>
    <dgm:pt modelId="{0D256953-CE54-BC4E-BC18-D8E07C3621D9}" type="pres">
      <dgm:prSet presAssocID="{54886895-F302-44F9-9432-146E721759C1}" presName="vert1" presStyleCnt="0"/>
      <dgm:spPr/>
    </dgm:pt>
    <dgm:pt modelId="{0D08E09F-7CAF-8949-A34C-BAD58B2A85D5}" type="pres">
      <dgm:prSet presAssocID="{02B593F8-6C37-0146-8F18-620298ACC77D}" presName="thickLine" presStyleLbl="alignNode1" presStyleIdx="1" presStyleCnt="3"/>
      <dgm:spPr/>
    </dgm:pt>
    <dgm:pt modelId="{07DCB8AB-57EB-CE45-9377-E2E28D0AEB95}" type="pres">
      <dgm:prSet presAssocID="{02B593F8-6C37-0146-8F18-620298ACC77D}" presName="horz1" presStyleCnt="0"/>
      <dgm:spPr/>
    </dgm:pt>
    <dgm:pt modelId="{1B8F3140-9AF9-B44A-9729-384ECD07531A}" type="pres">
      <dgm:prSet presAssocID="{02B593F8-6C37-0146-8F18-620298ACC77D}" presName="tx1" presStyleLbl="revTx" presStyleIdx="1" presStyleCnt="3"/>
      <dgm:spPr/>
      <dgm:t>
        <a:bodyPr/>
        <a:lstStyle/>
        <a:p>
          <a:endParaRPr lang="en-US"/>
        </a:p>
      </dgm:t>
    </dgm:pt>
    <dgm:pt modelId="{EE244AC3-E7FF-E544-B8AE-73C33A2522C4}" type="pres">
      <dgm:prSet presAssocID="{02B593F8-6C37-0146-8F18-620298ACC77D}" presName="vert1" presStyleCnt="0"/>
      <dgm:spPr/>
    </dgm:pt>
    <dgm:pt modelId="{E67444D5-D95C-4741-B275-FF234C244230}" type="pres">
      <dgm:prSet presAssocID="{8AA6437E-E089-1748-A9F7-E0380DCAA74D}" presName="thickLine" presStyleLbl="alignNode1" presStyleIdx="2" presStyleCnt="3"/>
      <dgm:spPr/>
    </dgm:pt>
    <dgm:pt modelId="{B788D603-B659-A549-A82A-66ECD558DB0B}" type="pres">
      <dgm:prSet presAssocID="{8AA6437E-E089-1748-A9F7-E0380DCAA74D}" presName="horz1" presStyleCnt="0"/>
      <dgm:spPr/>
    </dgm:pt>
    <dgm:pt modelId="{49D79A68-80F8-2E43-B4BD-0B95E44E35C9}" type="pres">
      <dgm:prSet presAssocID="{8AA6437E-E089-1748-A9F7-E0380DCAA74D}" presName="tx1" presStyleLbl="revTx" presStyleIdx="2" presStyleCnt="3"/>
      <dgm:spPr/>
      <dgm:t>
        <a:bodyPr/>
        <a:lstStyle/>
        <a:p>
          <a:endParaRPr lang="en-US"/>
        </a:p>
      </dgm:t>
    </dgm:pt>
    <dgm:pt modelId="{79F8797E-7A8F-AE44-8FA4-F09BD6B079CC}" type="pres">
      <dgm:prSet presAssocID="{8AA6437E-E089-1748-A9F7-E0380DCAA74D}" presName="vert1" presStyleCnt="0"/>
      <dgm:spPr/>
    </dgm:pt>
  </dgm:ptLst>
  <dgm:cxnLst>
    <dgm:cxn modelId="{99727B89-F7AD-6142-A9FA-44C4B10999A3}" srcId="{F4C45C9C-658D-4002-8B9A-3E7823D8CDA1}" destId="{8AA6437E-E089-1748-A9F7-E0380DCAA74D}" srcOrd="2" destOrd="0" parTransId="{3CB64686-0590-174C-98BE-A76BF66485D3}" sibTransId="{E7E4D984-1145-C840-AC04-6F4C92C5F91F}"/>
    <dgm:cxn modelId="{A8E0F115-119F-437B-A831-A0CB6CB7AC4B}" srcId="{F4C45C9C-658D-4002-8B9A-3E7823D8CDA1}" destId="{54886895-F302-44F9-9432-146E721759C1}" srcOrd="0" destOrd="0" parTransId="{D9F542A7-1267-4AFE-804A-D189DF262F59}" sibTransId="{A4AECC05-0E3A-4543-9155-1B0ECA9B31F0}"/>
    <dgm:cxn modelId="{9BD9274C-4B56-D94F-9588-DA9468E9365A}" type="presOf" srcId="{54886895-F302-44F9-9432-146E721759C1}" destId="{DCB2C299-4FBE-E04E-B36E-FB831DE5FB10}" srcOrd="0" destOrd="0" presId="urn:microsoft.com/office/officeart/2008/layout/LinedList"/>
    <dgm:cxn modelId="{ACEEA75A-C2F5-AA48-8DED-89C8E454097E}" type="presOf" srcId="{02B593F8-6C37-0146-8F18-620298ACC77D}" destId="{1B8F3140-9AF9-B44A-9729-384ECD07531A}" srcOrd="0" destOrd="0" presId="urn:microsoft.com/office/officeart/2008/layout/LinedList"/>
    <dgm:cxn modelId="{9410ADBD-80FF-744A-9123-6693088230B6}" type="presOf" srcId="{8AA6437E-E089-1748-A9F7-E0380DCAA74D}" destId="{49D79A68-80F8-2E43-B4BD-0B95E44E35C9}"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D12C4141-E10E-EB42-8BE1-1BE0B9F23363}" srcId="{F4C45C9C-658D-4002-8B9A-3E7823D8CDA1}" destId="{02B593F8-6C37-0146-8F18-620298ACC77D}" srcOrd="1" destOrd="0" parTransId="{DE3FA49A-89DD-FB46-8CC5-7A477AEF2751}" sibTransId="{90794523-E345-A143-BB6A-C7F04274080B}"/>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E1A8A4AE-6B55-934E-8088-5BC2140C239A}" type="presParOf" srcId="{94CA67C5-B072-1A40-B3F2-A1AEC317B9E7}" destId="{0D08E09F-7CAF-8949-A34C-BAD58B2A85D5}" srcOrd="2" destOrd="0" presId="urn:microsoft.com/office/officeart/2008/layout/LinedList"/>
    <dgm:cxn modelId="{239F447A-0DCE-0344-840A-81ACE96BA5E0}" type="presParOf" srcId="{94CA67C5-B072-1A40-B3F2-A1AEC317B9E7}" destId="{07DCB8AB-57EB-CE45-9377-E2E28D0AEB95}" srcOrd="3" destOrd="0" presId="urn:microsoft.com/office/officeart/2008/layout/LinedList"/>
    <dgm:cxn modelId="{3D53592C-96F6-8848-AD8D-55709810AE0C}" type="presParOf" srcId="{07DCB8AB-57EB-CE45-9377-E2E28D0AEB95}" destId="{1B8F3140-9AF9-B44A-9729-384ECD07531A}" srcOrd="0" destOrd="0" presId="urn:microsoft.com/office/officeart/2008/layout/LinedList"/>
    <dgm:cxn modelId="{51883500-E720-534C-9DE2-DEA4E7BCB551}" type="presParOf" srcId="{07DCB8AB-57EB-CE45-9377-E2E28D0AEB95}" destId="{EE244AC3-E7FF-E544-B8AE-73C33A2522C4}" srcOrd="1" destOrd="0" presId="urn:microsoft.com/office/officeart/2008/layout/LinedList"/>
    <dgm:cxn modelId="{83CF5A61-1F73-814C-BBC9-47F7CA047C76}" type="presParOf" srcId="{94CA67C5-B072-1A40-B3F2-A1AEC317B9E7}" destId="{E67444D5-D95C-4741-B275-FF234C244230}" srcOrd="4" destOrd="0" presId="urn:microsoft.com/office/officeart/2008/layout/LinedList"/>
    <dgm:cxn modelId="{1045CF51-E921-F543-95EE-7B696F2599F9}" type="presParOf" srcId="{94CA67C5-B072-1A40-B3F2-A1AEC317B9E7}" destId="{B788D603-B659-A549-A82A-66ECD558DB0B}" srcOrd="5" destOrd="0" presId="urn:microsoft.com/office/officeart/2008/layout/LinedList"/>
    <dgm:cxn modelId="{A9304274-B056-444E-A72E-E66F3BAF372B}" type="presParOf" srcId="{B788D603-B659-A549-A82A-66ECD558DB0B}" destId="{49D79A68-80F8-2E43-B4BD-0B95E44E35C9}" srcOrd="0" destOrd="0" presId="urn:microsoft.com/office/officeart/2008/layout/LinedList"/>
    <dgm:cxn modelId="{1B43F654-4EFC-5C4A-8880-18C5D418778A}" type="presParOf" srcId="{B788D603-B659-A549-A82A-66ECD558DB0B}" destId="{79F8797E-7A8F-AE44-8FA4-F09BD6B079CC}"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F82E83FF-3019-124B-8001-5A4B7B4EC3C4}">
      <dgm:prSet/>
      <dgm:spPr>
        <a:solidFill>
          <a:schemeClr val="accent2">
            <a:hueOff val="0"/>
            <a:satOff val="0"/>
            <a:lumOff val="0"/>
            <a:alpha val="20000"/>
          </a:schemeClr>
        </a:solidFill>
      </dgm:spPr>
      <dgm:t>
        <a:bodyPr/>
        <a:lstStyle/>
        <a:p>
          <a:endParaRPr lang="en-GB"/>
        </a:p>
      </dgm:t>
    </dgm:pt>
    <dgm:pt modelId="{6795A310-28C4-B044-A1C7-CD9F8C455810}" type="parTrans" cxnId="{DF66A3FE-4F58-024D-BE70-317B20E49920}">
      <dgm:prSet/>
      <dgm:spPr/>
      <dgm:t>
        <a:bodyPr/>
        <a:lstStyle/>
        <a:p>
          <a:endParaRPr lang="en-GB"/>
        </a:p>
      </dgm:t>
    </dgm:pt>
    <dgm:pt modelId="{92E36B9E-ED35-7A43-B1D0-9ADE03529342}" type="sibTrans" cxnId="{DF66A3FE-4F58-024D-BE70-317B20E49920}">
      <dgm:prSet/>
      <dgm:spPr/>
      <dgm:t>
        <a:bodyPr/>
        <a:lstStyle/>
        <a:p>
          <a:endParaRPr lang="en-GB"/>
        </a:p>
      </dgm:t>
    </dgm:pt>
    <dgm:pt modelId="{39E8A901-A4A9-A947-BD81-FAD39EDFA615}">
      <dgm:prSet/>
      <dgm:spPr>
        <a:solidFill>
          <a:schemeClr val="accent3">
            <a:hueOff val="0"/>
            <a:satOff val="0"/>
            <a:lumOff val="0"/>
          </a:schemeClr>
        </a:solidFill>
      </dgm:spPr>
      <dgm:t>
        <a:bodyPr/>
        <a:lstStyle/>
        <a:p>
          <a:endParaRPr lang="en-GB"/>
        </a:p>
      </dgm:t>
    </dgm:pt>
    <dgm:pt modelId="{BF7D2BDE-DB35-3B40-82E5-EF0000641E88}" type="parTrans" cxnId="{D29D4091-24F3-2741-AAC8-48AA2654A185}">
      <dgm:prSet/>
      <dgm:spPr/>
      <dgm:t>
        <a:bodyPr/>
        <a:lstStyle/>
        <a:p>
          <a:endParaRPr lang="en-GB"/>
        </a:p>
      </dgm:t>
    </dgm:pt>
    <dgm:pt modelId="{8C93DE22-DDD1-3548-B8E5-438BE489A603}" type="sibTrans" cxnId="{D29D4091-24F3-2741-AAC8-48AA2654A185}">
      <dgm:prSet/>
      <dgm:spPr/>
      <dgm:t>
        <a:bodyPr/>
        <a:lstStyle/>
        <a:p>
          <a:endParaRPr lang="en-GB"/>
        </a:p>
      </dgm:t>
    </dgm:pt>
    <dgm:pt modelId="{2945EC27-F4E2-5244-BFD0-26F527B123CC}">
      <dgm:prSet/>
      <dgm:spPr>
        <a:solidFill>
          <a:schemeClr val="accent4">
            <a:hueOff val="0"/>
            <a:satOff val="0"/>
            <a:lumOff val="0"/>
            <a:alpha val="20000"/>
          </a:schemeClr>
        </a:solidFill>
      </dgm:spPr>
      <dgm:t>
        <a:bodyPr/>
        <a:lstStyle/>
        <a:p>
          <a:endParaRPr lang="en-GB"/>
        </a:p>
      </dgm:t>
    </dgm:pt>
    <dgm:pt modelId="{50A2AE58-BD12-064D-B87A-4B1EA66E0E1A}" type="parTrans" cxnId="{77BBC7B7-EE1A-0140-9E49-0AABBE84706E}">
      <dgm:prSet/>
      <dgm:spPr/>
      <dgm:t>
        <a:bodyPr/>
        <a:lstStyle/>
        <a:p>
          <a:endParaRPr lang="en-GB"/>
        </a:p>
      </dgm:t>
    </dgm:pt>
    <dgm:pt modelId="{BB7471F1-5ABB-304F-B87C-3CB1594C07D1}" type="sibTrans" cxnId="{77BBC7B7-EE1A-0140-9E49-0AABBE84706E}">
      <dgm:prSet/>
      <dgm:spPr/>
      <dgm:t>
        <a:bodyPr/>
        <a:lstStyle/>
        <a:p>
          <a:endParaRPr lang="en-GB"/>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5E92654E-33A6-C041-900F-104FE655690B}" type="pres">
      <dgm:prSet presAssocID="{F82E83FF-3019-124B-8001-5A4B7B4EC3C4}" presName="Name5" presStyleLbl="vennNode1" presStyleIdx="0" presStyleCnt="3">
        <dgm:presLayoutVars>
          <dgm:bulletEnabled val="1"/>
        </dgm:presLayoutVars>
      </dgm:prSet>
      <dgm:spPr/>
      <dgm:t>
        <a:bodyPr/>
        <a:lstStyle/>
        <a:p>
          <a:endParaRPr lang="en-US"/>
        </a:p>
      </dgm:t>
    </dgm:pt>
    <dgm:pt modelId="{C3B1F20D-AE65-6F45-BFC4-30F5C8CAF6F2}" type="pres">
      <dgm:prSet presAssocID="{92E36B9E-ED35-7A43-B1D0-9ADE03529342}" presName="space" presStyleCnt="0"/>
      <dgm:spPr/>
    </dgm:pt>
    <dgm:pt modelId="{F400CC43-0F8F-6748-8F81-65AABDC4BC08}" type="pres">
      <dgm:prSet presAssocID="{39E8A901-A4A9-A947-BD81-FAD39EDFA615}" presName="Name5" presStyleLbl="vennNode1" presStyleIdx="1" presStyleCnt="3" custLinFactNeighborX="-8714">
        <dgm:presLayoutVars>
          <dgm:bulletEnabled val="1"/>
        </dgm:presLayoutVars>
      </dgm:prSet>
      <dgm:spPr/>
      <dgm:t>
        <a:bodyPr/>
        <a:lstStyle/>
        <a:p>
          <a:endParaRPr lang="en-US"/>
        </a:p>
      </dgm:t>
    </dgm:pt>
    <dgm:pt modelId="{2B754034-BDD1-AE4F-AC68-65AE71DB1C1C}" type="pres">
      <dgm:prSet presAssocID="{8C93DE22-DDD1-3548-B8E5-438BE489A603}" presName="space" presStyleCnt="0"/>
      <dgm:spPr/>
    </dgm:pt>
    <dgm:pt modelId="{430ED7C6-8D0D-0D43-9D3F-9BD1FF023CA5}" type="pres">
      <dgm:prSet presAssocID="{2945EC27-F4E2-5244-BFD0-26F527B123CC}" presName="Name5" presStyleLbl="vennNode1" presStyleIdx="2" presStyleCnt="3">
        <dgm:presLayoutVars>
          <dgm:bulletEnabled val="1"/>
        </dgm:presLayoutVars>
      </dgm:prSet>
      <dgm:spPr/>
      <dgm:t>
        <a:bodyPr/>
        <a:lstStyle/>
        <a:p>
          <a:endParaRPr lang="en-US"/>
        </a:p>
      </dgm:t>
    </dgm:pt>
  </dgm:ptLst>
  <dgm:cxnLst>
    <dgm:cxn modelId="{DF66A3FE-4F58-024D-BE70-317B20E49920}" srcId="{1937378A-103E-4307-AE42-B20B5F963EB9}" destId="{F82E83FF-3019-124B-8001-5A4B7B4EC3C4}" srcOrd="0" destOrd="0" parTransId="{6795A310-28C4-B044-A1C7-CD9F8C455810}" sibTransId="{92E36B9E-ED35-7A43-B1D0-9ADE03529342}"/>
    <dgm:cxn modelId="{F231DD72-9FDC-CD48-8A16-92BBB1CBB62D}" type="presOf" srcId="{2945EC27-F4E2-5244-BFD0-26F527B123CC}" destId="{430ED7C6-8D0D-0D43-9D3F-9BD1FF023CA5}" srcOrd="0" destOrd="0" presId="urn:microsoft.com/office/officeart/2005/8/layout/venn3"/>
    <dgm:cxn modelId="{FD100436-6358-9740-89BD-7F41FC5F8098}" type="presOf" srcId="{39E8A901-A4A9-A947-BD81-FAD39EDFA615}" destId="{F400CC43-0F8F-6748-8F81-65AABDC4BC08}" srcOrd="0" destOrd="0" presId="urn:microsoft.com/office/officeart/2005/8/layout/venn3"/>
    <dgm:cxn modelId="{0A2526EA-280B-4F42-A86C-9C4B1C810F58}" type="presOf" srcId="{1937378A-103E-4307-AE42-B20B5F963EB9}" destId="{7BA36145-78B8-C64E-BDE0-89D0606903ED}" srcOrd="0" destOrd="0" presId="urn:microsoft.com/office/officeart/2005/8/layout/venn3"/>
    <dgm:cxn modelId="{D29D4091-24F3-2741-AAC8-48AA2654A185}" srcId="{1937378A-103E-4307-AE42-B20B5F963EB9}" destId="{39E8A901-A4A9-A947-BD81-FAD39EDFA615}" srcOrd="1" destOrd="0" parTransId="{BF7D2BDE-DB35-3B40-82E5-EF0000641E88}" sibTransId="{8C93DE22-DDD1-3548-B8E5-438BE489A603}"/>
    <dgm:cxn modelId="{9C84C65D-2B6C-0A48-999D-5C8114EA14B9}" type="presOf" srcId="{F82E83FF-3019-124B-8001-5A4B7B4EC3C4}" destId="{5E92654E-33A6-C041-900F-104FE655690B}" srcOrd="0" destOrd="0" presId="urn:microsoft.com/office/officeart/2005/8/layout/venn3"/>
    <dgm:cxn modelId="{77BBC7B7-EE1A-0140-9E49-0AABBE84706E}" srcId="{1937378A-103E-4307-AE42-B20B5F963EB9}" destId="{2945EC27-F4E2-5244-BFD0-26F527B123CC}" srcOrd="2" destOrd="0" parTransId="{50A2AE58-BD12-064D-B87A-4B1EA66E0E1A}" sibTransId="{BB7471F1-5ABB-304F-B87C-3CB1594C07D1}"/>
    <dgm:cxn modelId="{AD90EAD6-E200-6A45-9004-6F501927ADC8}" type="presParOf" srcId="{7BA36145-78B8-C64E-BDE0-89D0606903ED}" destId="{5E92654E-33A6-C041-900F-104FE655690B}" srcOrd="0" destOrd="0" presId="urn:microsoft.com/office/officeart/2005/8/layout/venn3"/>
    <dgm:cxn modelId="{D889479F-12B3-3046-B725-65CB8D41B705}" type="presParOf" srcId="{7BA36145-78B8-C64E-BDE0-89D0606903ED}" destId="{C3B1F20D-AE65-6F45-BFC4-30F5C8CAF6F2}" srcOrd="1" destOrd="0" presId="urn:microsoft.com/office/officeart/2005/8/layout/venn3"/>
    <dgm:cxn modelId="{A22D0C22-55B8-6F45-8933-39968C96C489}" type="presParOf" srcId="{7BA36145-78B8-C64E-BDE0-89D0606903ED}" destId="{F400CC43-0F8F-6748-8F81-65AABDC4BC08}" srcOrd="2" destOrd="0" presId="urn:microsoft.com/office/officeart/2005/8/layout/venn3"/>
    <dgm:cxn modelId="{E031165F-5EDD-664E-B133-0FC52245E828}" type="presParOf" srcId="{7BA36145-78B8-C64E-BDE0-89D0606903ED}" destId="{2B754034-BDD1-AE4F-AC68-65AE71DB1C1C}" srcOrd="3" destOrd="0" presId="urn:microsoft.com/office/officeart/2005/8/layout/venn3"/>
    <dgm:cxn modelId="{12E0992E-27E4-9945-8548-FA57BD88E60B}" type="presParOf" srcId="{7BA36145-78B8-C64E-BDE0-89D0606903ED}" destId="{430ED7C6-8D0D-0D43-9D3F-9BD1FF023CA5}" srcOrd="4"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a:t>Provision of services should be based on the promotion and development of </a:t>
          </a:r>
          <a:r>
            <a:rPr lang="en-GB" sz="1800" b="1"/>
            <a:t>sustained, person-centred relationships</a:t>
          </a:r>
          <a:r>
            <a:rPr lang="en-GB" sz="1800"/>
            <a:t>, which affirm and validate young men, whilst exploring identities, choices and behaviours. </a:t>
          </a:r>
          <a:endParaRPr lang="en-US" sz="180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98FD36D6-666F-2749-9C6E-9AE660E81520}">
      <dgm:prSet custT="1"/>
      <dgm:spPr/>
      <dgm:t>
        <a:bodyPr/>
        <a:lstStyle/>
        <a:p>
          <a:r>
            <a:rPr lang="en-GB" sz="1800"/>
            <a:t>Service provision and relationships should encompass </a:t>
          </a:r>
          <a:r>
            <a:rPr lang="en-GB" sz="1800" b="1"/>
            <a:t>flexibility and choice in engagement</a:t>
          </a:r>
          <a:r>
            <a:rPr lang="en-GB" sz="1800"/>
            <a:t>.  When working with young men, the context of their sometimes complex and fractured lives should be recognised and acknowledged.  </a:t>
          </a:r>
          <a:endParaRPr lang="en-US" sz="1800"/>
        </a:p>
      </dgm:t>
    </dgm:pt>
    <dgm:pt modelId="{3A7D03C4-27B0-DF45-982E-34426414C248}" type="parTrans" cxnId="{E10E3A5B-7D30-DF4B-80BA-9FD80C96FE92}">
      <dgm:prSet/>
      <dgm:spPr/>
      <dgm:t>
        <a:bodyPr/>
        <a:lstStyle/>
        <a:p>
          <a:endParaRPr lang="en-GB" sz="1800"/>
        </a:p>
      </dgm:t>
    </dgm:pt>
    <dgm:pt modelId="{A9049810-C530-CD4E-8B30-F110009D9749}" type="sibTrans" cxnId="{E10E3A5B-7D30-DF4B-80BA-9FD80C96FE92}">
      <dgm:prSet/>
      <dgm:spPr/>
      <dgm:t>
        <a:bodyPr/>
        <a:lstStyle/>
        <a:p>
          <a:endParaRPr lang="en-GB" sz="1800"/>
        </a:p>
      </dgm:t>
    </dgm:pt>
    <dgm:pt modelId="{207B44C1-888A-2F46-871E-6FB2B549278C}">
      <dgm:prSet custT="1"/>
      <dgm:spPr/>
      <dgm:t>
        <a:bodyPr/>
        <a:lstStyle/>
        <a:p>
          <a:r>
            <a:rPr lang="en-GB" sz="1800"/>
            <a:t>Services should offer a degree of flexibility regarding </a:t>
          </a:r>
          <a:r>
            <a:rPr lang="en-GB" sz="1800" b="1"/>
            <a:t>mode, timing and duration of contact</a:t>
          </a:r>
          <a:r>
            <a:rPr lang="en-GB" sz="1800"/>
            <a:t>.  The nature the working relationship and its boundaries should also be considered.  </a:t>
          </a:r>
          <a:endParaRPr lang="en-US" sz="1800"/>
        </a:p>
      </dgm:t>
    </dgm:pt>
    <dgm:pt modelId="{137109AA-045C-4148-B590-3CAD0CE574E6}" type="parTrans" cxnId="{93EACFEB-FD74-A74A-B63B-A921217A7478}">
      <dgm:prSet/>
      <dgm:spPr/>
      <dgm:t>
        <a:bodyPr/>
        <a:lstStyle/>
        <a:p>
          <a:endParaRPr lang="en-GB" sz="1800"/>
        </a:p>
      </dgm:t>
    </dgm:pt>
    <dgm:pt modelId="{DE710779-5DA8-914C-957A-10354D7540A2}" type="sibTrans" cxnId="{93EACFEB-FD74-A74A-B63B-A921217A7478}">
      <dgm:prSet/>
      <dgm:spPr/>
      <dgm:t>
        <a:bodyPr/>
        <a:lstStyle/>
        <a:p>
          <a:endParaRPr lang="en-GB" sz="1800"/>
        </a:p>
      </dgm:t>
    </dgm:pt>
    <dgm:pt modelId="{E461AF15-2546-0E4B-A61B-2614A4A1AB05}">
      <dgm:prSet custT="1"/>
      <dgm:spPr/>
      <dgm:t>
        <a:bodyPr/>
        <a:lstStyle/>
        <a:p>
          <a:r>
            <a:rPr lang="en-GB" sz="1800"/>
            <a:t>Where possible, opportunities for individualised, person-centred </a:t>
          </a:r>
          <a:r>
            <a:rPr lang="en-GB" sz="1800" b="1"/>
            <a:t>mentoring, coaching or support should be sought and encouraged in schools, colleges, training providers and workplaces</a:t>
          </a:r>
          <a:r>
            <a:rPr lang="en-GB" sz="1800"/>
            <a:t>.</a:t>
          </a:r>
          <a:endParaRPr lang="en-US" sz="1800"/>
        </a:p>
      </dgm:t>
    </dgm:pt>
    <dgm:pt modelId="{B0EAE991-7DD8-A147-BF03-C1A6D0C47273}" type="parTrans" cxnId="{5D499CA7-CC87-4140-927E-9B1229E55400}">
      <dgm:prSet/>
      <dgm:spPr/>
      <dgm:t>
        <a:bodyPr/>
        <a:lstStyle/>
        <a:p>
          <a:endParaRPr lang="en-GB" sz="1800"/>
        </a:p>
      </dgm:t>
    </dgm:pt>
    <dgm:pt modelId="{978DC4FC-1E83-EC44-AA6D-F7932C883CC3}" type="sibTrans" cxnId="{5D499CA7-CC87-4140-927E-9B1229E55400}">
      <dgm:prSet/>
      <dgm:spPr/>
      <dgm:t>
        <a:bodyPr/>
        <a:lstStyle/>
        <a:p>
          <a:endParaRPr lang="en-GB" sz="1800"/>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4"/>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4"/>
      <dgm:spPr/>
      <dgm:t>
        <a:bodyPr/>
        <a:lstStyle/>
        <a:p>
          <a:endParaRPr lang="en-US"/>
        </a:p>
      </dgm:t>
    </dgm:pt>
    <dgm:pt modelId="{0D256953-CE54-BC4E-BC18-D8E07C3621D9}" type="pres">
      <dgm:prSet presAssocID="{54886895-F302-44F9-9432-146E721759C1}" presName="vert1" presStyleCnt="0"/>
      <dgm:spPr/>
    </dgm:pt>
    <dgm:pt modelId="{76A03C92-28D7-0241-8267-3389A14B4218}" type="pres">
      <dgm:prSet presAssocID="{98FD36D6-666F-2749-9C6E-9AE660E81520}" presName="thickLine" presStyleLbl="alignNode1" presStyleIdx="1" presStyleCnt="4"/>
      <dgm:spPr/>
    </dgm:pt>
    <dgm:pt modelId="{6B08A19F-332F-2040-A890-C37B6B815A8C}" type="pres">
      <dgm:prSet presAssocID="{98FD36D6-666F-2749-9C6E-9AE660E81520}" presName="horz1" presStyleCnt="0"/>
      <dgm:spPr/>
    </dgm:pt>
    <dgm:pt modelId="{E3558B1C-EB06-B44C-A4C3-8E0DF0AF1C79}" type="pres">
      <dgm:prSet presAssocID="{98FD36D6-666F-2749-9C6E-9AE660E81520}" presName="tx1" presStyleLbl="revTx" presStyleIdx="1" presStyleCnt="4"/>
      <dgm:spPr/>
      <dgm:t>
        <a:bodyPr/>
        <a:lstStyle/>
        <a:p>
          <a:endParaRPr lang="en-US"/>
        </a:p>
      </dgm:t>
    </dgm:pt>
    <dgm:pt modelId="{0B31DEDE-30BF-2B45-88C1-E62A82E27CCA}" type="pres">
      <dgm:prSet presAssocID="{98FD36D6-666F-2749-9C6E-9AE660E81520}" presName="vert1" presStyleCnt="0"/>
      <dgm:spPr/>
    </dgm:pt>
    <dgm:pt modelId="{FB873F1C-67E0-454C-A9A7-6400256E8F23}" type="pres">
      <dgm:prSet presAssocID="{207B44C1-888A-2F46-871E-6FB2B549278C}" presName="thickLine" presStyleLbl="alignNode1" presStyleIdx="2" presStyleCnt="4"/>
      <dgm:spPr/>
    </dgm:pt>
    <dgm:pt modelId="{E0948D8B-CB10-9945-8A07-664D909D6B92}" type="pres">
      <dgm:prSet presAssocID="{207B44C1-888A-2F46-871E-6FB2B549278C}" presName="horz1" presStyleCnt="0"/>
      <dgm:spPr/>
    </dgm:pt>
    <dgm:pt modelId="{B52F5A3A-CF62-4349-8272-FF2BE9914AA3}" type="pres">
      <dgm:prSet presAssocID="{207B44C1-888A-2F46-871E-6FB2B549278C}" presName="tx1" presStyleLbl="revTx" presStyleIdx="2" presStyleCnt="4"/>
      <dgm:spPr/>
      <dgm:t>
        <a:bodyPr/>
        <a:lstStyle/>
        <a:p>
          <a:endParaRPr lang="en-US"/>
        </a:p>
      </dgm:t>
    </dgm:pt>
    <dgm:pt modelId="{AAC5F53F-6D3D-C24B-96E8-65449FAE0564}" type="pres">
      <dgm:prSet presAssocID="{207B44C1-888A-2F46-871E-6FB2B549278C}" presName="vert1" presStyleCnt="0"/>
      <dgm:spPr/>
    </dgm:pt>
    <dgm:pt modelId="{E14EB67A-0BFB-8D40-A5E3-4EA3BD4104EA}" type="pres">
      <dgm:prSet presAssocID="{E461AF15-2546-0E4B-A61B-2614A4A1AB05}" presName="thickLine" presStyleLbl="alignNode1" presStyleIdx="3" presStyleCnt="4"/>
      <dgm:spPr/>
    </dgm:pt>
    <dgm:pt modelId="{137489E8-E12F-2B4D-994E-9F45E9F85C43}" type="pres">
      <dgm:prSet presAssocID="{E461AF15-2546-0E4B-A61B-2614A4A1AB05}" presName="horz1" presStyleCnt="0"/>
      <dgm:spPr/>
    </dgm:pt>
    <dgm:pt modelId="{6B399F79-8D26-AF49-A6C8-E071DB6D58B5}" type="pres">
      <dgm:prSet presAssocID="{E461AF15-2546-0E4B-A61B-2614A4A1AB05}" presName="tx1" presStyleLbl="revTx" presStyleIdx="3" presStyleCnt="4"/>
      <dgm:spPr/>
      <dgm:t>
        <a:bodyPr/>
        <a:lstStyle/>
        <a:p>
          <a:endParaRPr lang="en-US"/>
        </a:p>
      </dgm:t>
    </dgm:pt>
    <dgm:pt modelId="{CCAB5898-E233-0845-9D46-BF676B717908}" type="pres">
      <dgm:prSet presAssocID="{E461AF15-2546-0E4B-A61B-2614A4A1AB05}" presName="vert1" presStyleCnt="0"/>
      <dgm:spPr/>
    </dgm:pt>
  </dgm:ptLst>
  <dgm:cxnLst>
    <dgm:cxn modelId="{0E02ABF6-7442-2746-B6A3-E44ED1E54900}" type="presOf" srcId="{E461AF15-2546-0E4B-A61B-2614A4A1AB05}" destId="{6B399F79-8D26-AF49-A6C8-E071DB6D58B5}" srcOrd="0" destOrd="0" presId="urn:microsoft.com/office/officeart/2008/layout/LinedList"/>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A8E0F115-119F-437B-A831-A0CB6CB7AC4B}" srcId="{F4C45C9C-658D-4002-8B9A-3E7823D8CDA1}" destId="{54886895-F302-44F9-9432-146E721759C1}" srcOrd="0" destOrd="0" parTransId="{D9F542A7-1267-4AFE-804A-D189DF262F59}" sibTransId="{A4AECC05-0E3A-4543-9155-1B0ECA9B31F0}"/>
    <dgm:cxn modelId="{E10E3A5B-7D30-DF4B-80BA-9FD80C96FE92}" srcId="{F4C45C9C-658D-4002-8B9A-3E7823D8CDA1}" destId="{98FD36D6-666F-2749-9C6E-9AE660E81520}" srcOrd="1" destOrd="0" parTransId="{3A7D03C4-27B0-DF45-982E-34426414C248}" sibTransId="{A9049810-C530-CD4E-8B30-F110009D9749}"/>
    <dgm:cxn modelId="{93EACFEB-FD74-A74A-B63B-A921217A7478}" srcId="{F4C45C9C-658D-4002-8B9A-3E7823D8CDA1}" destId="{207B44C1-888A-2F46-871E-6FB2B549278C}" srcOrd="2" destOrd="0" parTransId="{137109AA-045C-4148-B590-3CAD0CE574E6}" sibTransId="{DE710779-5DA8-914C-957A-10354D7540A2}"/>
    <dgm:cxn modelId="{5D499CA7-CC87-4140-927E-9B1229E55400}" srcId="{F4C45C9C-658D-4002-8B9A-3E7823D8CDA1}" destId="{E461AF15-2546-0E4B-A61B-2614A4A1AB05}" srcOrd="3" destOrd="0" parTransId="{B0EAE991-7DD8-A147-BF03-C1A6D0C47273}" sibTransId="{978DC4FC-1E83-EC44-AA6D-F7932C883CC3}"/>
    <dgm:cxn modelId="{D4DDE869-C9B0-8849-BDF0-04C47B80CEA4}" type="presOf" srcId="{98FD36D6-666F-2749-9C6E-9AE660E81520}" destId="{E3558B1C-EB06-B44C-A4C3-8E0DF0AF1C79}" srcOrd="0" destOrd="0" presId="urn:microsoft.com/office/officeart/2008/layout/LinedList"/>
    <dgm:cxn modelId="{9556364E-2CEF-2446-B2E8-DB854BEBE271}" type="presOf" srcId="{207B44C1-888A-2F46-871E-6FB2B549278C}" destId="{B52F5A3A-CF62-4349-8272-FF2BE9914AA3}" srcOrd="0" destOrd="0" presId="urn:microsoft.com/office/officeart/2008/layout/LinedList"/>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FD74E749-4235-5946-8516-CBDA4908B649}" type="presParOf" srcId="{94CA67C5-B072-1A40-B3F2-A1AEC317B9E7}" destId="{76A03C92-28D7-0241-8267-3389A14B4218}" srcOrd="2" destOrd="0" presId="urn:microsoft.com/office/officeart/2008/layout/LinedList"/>
    <dgm:cxn modelId="{5A22AC10-FD38-9D4C-B83A-22F679D49B10}" type="presParOf" srcId="{94CA67C5-B072-1A40-B3F2-A1AEC317B9E7}" destId="{6B08A19F-332F-2040-A890-C37B6B815A8C}" srcOrd="3" destOrd="0" presId="urn:microsoft.com/office/officeart/2008/layout/LinedList"/>
    <dgm:cxn modelId="{DFC4953C-60E1-0349-81E7-48A69A05ACA3}" type="presParOf" srcId="{6B08A19F-332F-2040-A890-C37B6B815A8C}" destId="{E3558B1C-EB06-B44C-A4C3-8E0DF0AF1C79}" srcOrd="0" destOrd="0" presId="urn:microsoft.com/office/officeart/2008/layout/LinedList"/>
    <dgm:cxn modelId="{E9070424-38F7-7440-8A59-D285ABFD93AB}" type="presParOf" srcId="{6B08A19F-332F-2040-A890-C37B6B815A8C}" destId="{0B31DEDE-30BF-2B45-88C1-E62A82E27CCA}" srcOrd="1" destOrd="0" presId="urn:microsoft.com/office/officeart/2008/layout/LinedList"/>
    <dgm:cxn modelId="{2BC6596B-3537-0542-90FC-D191AB6A24B6}" type="presParOf" srcId="{94CA67C5-B072-1A40-B3F2-A1AEC317B9E7}" destId="{FB873F1C-67E0-454C-A9A7-6400256E8F23}" srcOrd="4" destOrd="0" presId="urn:microsoft.com/office/officeart/2008/layout/LinedList"/>
    <dgm:cxn modelId="{F0E75318-AE56-CB47-8109-CC5EEC7F68E3}" type="presParOf" srcId="{94CA67C5-B072-1A40-B3F2-A1AEC317B9E7}" destId="{E0948D8B-CB10-9945-8A07-664D909D6B92}" srcOrd="5" destOrd="0" presId="urn:microsoft.com/office/officeart/2008/layout/LinedList"/>
    <dgm:cxn modelId="{0D75B2BE-FE74-B941-A302-32BCB26D376D}" type="presParOf" srcId="{E0948D8B-CB10-9945-8A07-664D909D6B92}" destId="{B52F5A3A-CF62-4349-8272-FF2BE9914AA3}" srcOrd="0" destOrd="0" presId="urn:microsoft.com/office/officeart/2008/layout/LinedList"/>
    <dgm:cxn modelId="{ADB99710-2ADF-534D-99CE-F0DD80B4BB91}" type="presParOf" srcId="{E0948D8B-CB10-9945-8A07-664D909D6B92}" destId="{AAC5F53F-6D3D-C24B-96E8-65449FAE0564}" srcOrd="1" destOrd="0" presId="urn:microsoft.com/office/officeart/2008/layout/LinedList"/>
    <dgm:cxn modelId="{AA67FA67-B27F-4C4B-AE94-66B073AB82E7}" type="presParOf" srcId="{94CA67C5-B072-1A40-B3F2-A1AEC317B9E7}" destId="{E14EB67A-0BFB-8D40-A5E3-4EA3BD4104EA}" srcOrd="6" destOrd="0" presId="urn:microsoft.com/office/officeart/2008/layout/LinedList"/>
    <dgm:cxn modelId="{1C16DE0D-2336-5C4B-8EAC-8361D654CDC3}" type="presParOf" srcId="{94CA67C5-B072-1A40-B3F2-A1AEC317B9E7}" destId="{137489E8-E12F-2B4D-994E-9F45E9F85C43}" srcOrd="7" destOrd="0" presId="urn:microsoft.com/office/officeart/2008/layout/LinedList"/>
    <dgm:cxn modelId="{C66C136F-2F52-D542-8B9C-FD95D5CBD5B6}" type="presParOf" srcId="{137489E8-E12F-2B4D-994E-9F45E9F85C43}" destId="{6B399F79-8D26-AF49-A6C8-E071DB6D58B5}" srcOrd="0" destOrd="0" presId="urn:microsoft.com/office/officeart/2008/layout/LinedList"/>
    <dgm:cxn modelId="{DA4AB857-F130-2A4E-89E8-5862EFEB9A70}" type="presParOf" srcId="{137489E8-E12F-2B4D-994E-9F45E9F85C43}" destId="{CCAB5898-E233-0845-9D46-BF676B717908}"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F82E83FF-3019-124B-8001-5A4B7B4EC3C4}">
      <dgm:prSet/>
      <dgm:spPr>
        <a:solidFill>
          <a:schemeClr val="accent2">
            <a:hueOff val="0"/>
            <a:satOff val="0"/>
            <a:lumOff val="0"/>
            <a:alpha val="20000"/>
          </a:schemeClr>
        </a:solidFill>
      </dgm:spPr>
      <dgm:t>
        <a:bodyPr/>
        <a:lstStyle/>
        <a:p>
          <a:endParaRPr lang="en-GB"/>
        </a:p>
      </dgm:t>
    </dgm:pt>
    <dgm:pt modelId="{6795A310-28C4-B044-A1C7-CD9F8C455810}" type="parTrans" cxnId="{DF66A3FE-4F58-024D-BE70-317B20E49920}">
      <dgm:prSet/>
      <dgm:spPr/>
      <dgm:t>
        <a:bodyPr/>
        <a:lstStyle/>
        <a:p>
          <a:endParaRPr lang="en-GB"/>
        </a:p>
      </dgm:t>
    </dgm:pt>
    <dgm:pt modelId="{92E36B9E-ED35-7A43-B1D0-9ADE03529342}" type="sibTrans" cxnId="{DF66A3FE-4F58-024D-BE70-317B20E49920}">
      <dgm:prSet/>
      <dgm:spPr/>
      <dgm:t>
        <a:bodyPr/>
        <a:lstStyle/>
        <a:p>
          <a:endParaRPr lang="en-GB"/>
        </a:p>
      </dgm:t>
    </dgm:pt>
    <dgm:pt modelId="{39E8A901-A4A9-A947-BD81-FAD39EDFA615}">
      <dgm:prSet/>
      <dgm:spPr>
        <a:solidFill>
          <a:schemeClr val="accent3">
            <a:hueOff val="0"/>
            <a:satOff val="0"/>
            <a:lumOff val="0"/>
          </a:schemeClr>
        </a:solidFill>
      </dgm:spPr>
      <dgm:t>
        <a:bodyPr/>
        <a:lstStyle/>
        <a:p>
          <a:endParaRPr lang="en-GB"/>
        </a:p>
      </dgm:t>
    </dgm:pt>
    <dgm:pt modelId="{BF7D2BDE-DB35-3B40-82E5-EF0000641E88}" type="parTrans" cxnId="{D29D4091-24F3-2741-AAC8-48AA2654A185}">
      <dgm:prSet/>
      <dgm:spPr/>
      <dgm:t>
        <a:bodyPr/>
        <a:lstStyle/>
        <a:p>
          <a:endParaRPr lang="en-GB"/>
        </a:p>
      </dgm:t>
    </dgm:pt>
    <dgm:pt modelId="{8C93DE22-DDD1-3548-B8E5-438BE489A603}" type="sibTrans" cxnId="{D29D4091-24F3-2741-AAC8-48AA2654A185}">
      <dgm:prSet/>
      <dgm:spPr/>
      <dgm:t>
        <a:bodyPr/>
        <a:lstStyle/>
        <a:p>
          <a:endParaRPr lang="en-GB"/>
        </a:p>
      </dgm:t>
    </dgm:pt>
    <dgm:pt modelId="{2945EC27-F4E2-5244-BFD0-26F527B123CC}">
      <dgm:prSet/>
      <dgm:spPr>
        <a:solidFill>
          <a:schemeClr val="accent4">
            <a:hueOff val="0"/>
            <a:satOff val="0"/>
            <a:lumOff val="0"/>
            <a:alpha val="20000"/>
          </a:schemeClr>
        </a:solidFill>
      </dgm:spPr>
      <dgm:t>
        <a:bodyPr/>
        <a:lstStyle/>
        <a:p>
          <a:endParaRPr lang="en-GB"/>
        </a:p>
      </dgm:t>
    </dgm:pt>
    <dgm:pt modelId="{50A2AE58-BD12-064D-B87A-4B1EA66E0E1A}" type="parTrans" cxnId="{77BBC7B7-EE1A-0140-9E49-0AABBE84706E}">
      <dgm:prSet/>
      <dgm:spPr/>
      <dgm:t>
        <a:bodyPr/>
        <a:lstStyle/>
        <a:p>
          <a:endParaRPr lang="en-GB"/>
        </a:p>
      </dgm:t>
    </dgm:pt>
    <dgm:pt modelId="{BB7471F1-5ABB-304F-B87C-3CB1594C07D1}" type="sibTrans" cxnId="{77BBC7B7-EE1A-0140-9E49-0AABBE84706E}">
      <dgm:prSet/>
      <dgm:spPr/>
      <dgm:t>
        <a:bodyPr/>
        <a:lstStyle/>
        <a:p>
          <a:endParaRPr lang="en-GB"/>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5E92654E-33A6-C041-900F-104FE655690B}" type="pres">
      <dgm:prSet presAssocID="{F82E83FF-3019-124B-8001-5A4B7B4EC3C4}" presName="Name5" presStyleLbl="vennNode1" presStyleIdx="0" presStyleCnt="3">
        <dgm:presLayoutVars>
          <dgm:bulletEnabled val="1"/>
        </dgm:presLayoutVars>
      </dgm:prSet>
      <dgm:spPr/>
      <dgm:t>
        <a:bodyPr/>
        <a:lstStyle/>
        <a:p>
          <a:endParaRPr lang="en-US"/>
        </a:p>
      </dgm:t>
    </dgm:pt>
    <dgm:pt modelId="{C3B1F20D-AE65-6F45-BFC4-30F5C8CAF6F2}" type="pres">
      <dgm:prSet presAssocID="{92E36B9E-ED35-7A43-B1D0-9ADE03529342}" presName="space" presStyleCnt="0"/>
      <dgm:spPr/>
    </dgm:pt>
    <dgm:pt modelId="{F400CC43-0F8F-6748-8F81-65AABDC4BC08}" type="pres">
      <dgm:prSet presAssocID="{39E8A901-A4A9-A947-BD81-FAD39EDFA615}" presName="Name5" presStyleLbl="vennNode1" presStyleIdx="1" presStyleCnt="3" custLinFactNeighborX="-8714">
        <dgm:presLayoutVars>
          <dgm:bulletEnabled val="1"/>
        </dgm:presLayoutVars>
      </dgm:prSet>
      <dgm:spPr/>
      <dgm:t>
        <a:bodyPr/>
        <a:lstStyle/>
        <a:p>
          <a:endParaRPr lang="en-US"/>
        </a:p>
      </dgm:t>
    </dgm:pt>
    <dgm:pt modelId="{2B754034-BDD1-AE4F-AC68-65AE71DB1C1C}" type="pres">
      <dgm:prSet presAssocID="{8C93DE22-DDD1-3548-B8E5-438BE489A603}" presName="space" presStyleCnt="0"/>
      <dgm:spPr/>
    </dgm:pt>
    <dgm:pt modelId="{430ED7C6-8D0D-0D43-9D3F-9BD1FF023CA5}" type="pres">
      <dgm:prSet presAssocID="{2945EC27-F4E2-5244-BFD0-26F527B123CC}" presName="Name5" presStyleLbl="vennNode1" presStyleIdx="2" presStyleCnt="3">
        <dgm:presLayoutVars>
          <dgm:bulletEnabled val="1"/>
        </dgm:presLayoutVars>
      </dgm:prSet>
      <dgm:spPr/>
      <dgm:t>
        <a:bodyPr/>
        <a:lstStyle/>
        <a:p>
          <a:endParaRPr lang="en-US"/>
        </a:p>
      </dgm:t>
    </dgm:pt>
  </dgm:ptLst>
  <dgm:cxnLst>
    <dgm:cxn modelId="{DF66A3FE-4F58-024D-BE70-317B20E49920}" srcId="{1937378A-103E-4307-AE42-B20B5F963EB9}" destId="{F82E83FF-3019-124B-8001-5A4B7B4EC3C4}" srcOrd="0" destOrd="0" parTransId="{6795A310-28C4-B044-A1C7-CD9F8C455810}" sibTransId="{92E36B9E-ED35-7A43-B1D0-9ADE03529342}"/>
    <dgm:cxn modelId="{F231DD72-9FDC-CD48-8A16-92BBB1CBB62D}" type="presOf" srcId="{2945EC27-F4E2-5244-BFD0-26F527B123CC}" destId="{430ED7C6-8D0D-0D43-9D3F-9BD1FF023CA5}" srcOrd="0" destOrd="0" presId="urn:microsoft.com/office/officeart/2005/8/layout/venn3"/>
    <dgm:cxn modelId="{FD100436-6358-9740-89BD-7F41FC5F8098}" type="presOf" srcId="{39E8A901-A4A9-A947-BD81-FAD39EDFA615}" destId="{F400CC43-0F8F-6748-8F81-65AABDC4BC08}" srcOrd="0" destOrd="0" presId="urn:microsoft.com/office/officeart/2005/8/layout/venn3"/>
    <dgm:cxn modelId="{0A2526EA-280B-4F42-A86C-9C4B1C810F58}" type="presOf" srcId="{1937378A-103E-4307-AE42-B20B5F963EB9}" destId="{7BA36145-78B8-C64E-BDE0-89D0606903ED}" srcOrd="0" destOrd="0" presId="urn:microsoft.com/office/officeart/2005/8/layout/venn3"/>
    <dgm:cxn modelId="{D29D4091-24F3-2741-AAC8-48AA2654A185}" srcId="{1937378A-103E-4307-AE42-B20B5F963EB9}" destId="{39E8A901-A4A9-A947-BD81-FAD39EDFA615}" srcOrd="1" destOrd="0" parTransId="{BF7D2BDE-DB35-3B40-82E5-EF0000641E88}" sibTransId="{8C93DE22-DDD1-3548-B8E5-438BE489A603}"/>
    <dgm:cxn modelId="{9C84C65D-2B6C-0A48-999D-5C8114EA14B9}" type="presOf" srcId="{F82E83FF-3019-124B-8001-5A4B7B4EC3C4}" destId="{5E92654E-33A6-C041-900F-104FE655690B}" srcOrd="0" destOrd="0" presId="urn:microsoft.com/office/officeart/2005/8/layout/venn3"/>
    <dgm:cxn modelId="{77BBC7B7-EE1A-0140-9E49-0AABBE84706E}" srcId="{1937378A-103E-4307-AE42-B20B5F963EB9}" destId="{2945EC27-F4E2-5244-BFD0-26F527B123CC}" srcOrd="2" destOrd="0" parTransId="{50A2AE58-BD12-064D-B87A-4B1EA66E0E1A}" sibTransId="{BB7471F1-5ABB-304F-B87C-3CB1594C07D1}"/>
    <dgm:cxn modelId="{AD90EAD6-E200-6A45-9004-6F501927ADC8}" type="presParOf" srcId="{7BA36145-78B8-C64E-BDE0-89D0606903ED}" destId="{5E92654E-33A6-C041-900F-104FE655690B}" srcOrd="0" destOrd="0" presId="urn:microsoft.com/office/officeart/2005/8/layout/venn3"/>
    <dgm:cxn modelId="{D889479F-12B3-3046-B725-65CB8D41B705}" type="presParOf" srcId="{7BA36145-78B8-C64E-BDE0-89D0606903ED}" destId="{C3B1F20D-AE65-6F45-BFC4-30F5C8CAF6F2}" srcOrd="1" destOrd="0" presId="urn:microsoft.com/office/officeart/2005/8/layout/venn3"/>
    <dgm:cxn modelId="{A22D0C22-55B8-6F45-8933-39968C96C489}" type="presParOf" srcId="{7BA36145-78B8-C64E-BDE0-89D0606903ED}" destId="{F400CC43-0F8F-6748-8F81-65AABDC4BC08}" srcOrd="2" destOrd="0" presId="urn:microsoft.com/office/officeart/2005/8/layout/venn3"/>
    <dgm:cxn modelId="{E031165F-5EDD-664E-B133-0FC52245E828}" type="presParOf" srcId="{7BA36145-78B8-C64E-BDE0-89D0606903ED}" destId="{2B754034-BDD1-AE4F-AC68-65AE71DB1C1C}" srcOrd="3" destOrd="0" presId="urn:microsoft.com/office/officeart/2005/8/layout/venn3"/>
    <dgm:cxn modelId="{12E0992E-27E4-9945-8548-FA57BD88E60B}" type="presParOf" srcId="{7BA36145-78B8-C64E-BDE0-89D0606903ED}" destId="{430ED7C6-8D0D-0D43-9D3F-9BD1FF023CA5}" srcOrd="4"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b="1"/>
            <a:t>Evaluate from the start</a:t>
          </a:r>
          <a:endParaRPr lang="en-US" sz="180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C76090DE-CD68-CE40-BFC3-D8D4068D2693}">
      <dgm:prSet custT="1"/>
      <dgm:spPr/>
      <dgm:t>
        <a:bodyPr/>
        <a:lstStyle/>
        <a:p>
          <a:r>
            <a:rPr lang="en-GB" sz="1800"/>
            <a:t>Any new interventions or models of working with young men should have </a:t>
          </a:r>
          <a:r>
            <a:rPr lang="en-GB" sz="1800" b="1"/>
            <a:t>evaluation</a:t>
          </a:r>
          <a:r>
            <a:rPr lang="en-GB" sz="1800"/>
            <a:t> embedded from the very start of the process. The research clearly identifies this as a relative weakness in respect of existing projects where evaluation is limited and is largely related to funders’ needs or requirements.</a:t>
          </a:r>
          <a:endParaRPr lang="en-US" sz="1800"/>
        </a:p>
      </dgm:t>
    </dgm:pt>
    <dgm:pt modelId="{81C72CB8-0A60-B040-A8F0-A5A486E386E4}" type="parTrans" cxnId="{FD16EF08-3A8A-F14D-9A87-520A4BA6A94D}">
      <dgm:prSet/>
      <dgm:spPr/>
      <dgm:t>
        <a:bodyPr/>
        <a:lstStyle/>
        <a:p>
          <a:endParaRPr lang="en-GB" sz="1800"/>
        </a:p>
      </dgm:t>
    </dgm:pt>
    <dgm:pt modelId="{1A25083D-8F6E-9841-B680-2E64A5F5661A}" type="sibTrans" cxnId="{FD16EF08-3A8A-F14D-9A87-520A4BA6A94D}">
      <dgm:prSet/>
      <dgm:spPr/>
      <dgm:t>
        <a:bodyPr/>
        <a:lstStyle/>
        <a:p>
          <a:endParaRPr lang="en-GB" sz="1800"/>
        </a:p>
      </dgm:t>
    </dgm:pt>
    <dgm:pt modelId="{EEE8EB98-CA56-AE4A-8938-10A173DCD366}">
      <dgm:prSet custT="1"/>
      <dgm:spPr/>
      <dgm:t>
        <a:bodyPr/>
        <a:lstStyle/>
        <a:p>
          <a:r>
            <a:rPr lang="en-GB" sz="1800" b="1"/>
            <a:t>Consider location</a:t>
          </a:r>
          <a:endParaRPr lang="en-US" sz="1800"/>
        </a:p>
      </dgm:t>
    </dgm:pt>
    <dgm:pt modelId="{3EDB7524-CB98-8F4B-992D-5BA5A9C11F04}" type="parTrans" cxnId="{71F90E98-75BE-5045-B15D-38E483813D47}">
      <dgm:prSet/>
      <dgm:spPr/>
      <dgm:t>
        <a:bodyPr/>
        <a:lstStyle/>
        <a:p>
          <a:endParaRPr lang="en-GB" sz="1800"/>
        </a:p>
      </dgm:t>
    </dgm:pt>
    <dgm:pt modelId="{C3E4EDD7-422F-634E-9067-9F5CD57543A4}" type="sibTrans" cxnId="{71F90E98-75BE-5045-B15D-38E483813D47}">
      <dgm:prSet/>
      <dgm:spPr/>
      <dgm:t>
        <a:bodyPr/>
        <a:lstStyle/>
        <a:p>
          <a:endParaRPr lang="en-GB" sz="1800"/>
        </a:p>
      </dgm:t>
    </dgm:pt>
    <dgm:pt modelId="{E9E62E79-C56C-0D41-BFE2-2965A16EA3CC}">
      <dgm:prSet custT="1"/>
      <dgm:spPr/>
      <dgm:t>
        <a:bodyPr/>
        <a:lstStyle/>
        <a:p>
          <a:r>
            <a:rPr lang="en-GB" sz="1800"/>
            <a:t>Young men should be consulted regarding the </a:t>
          </a:r>
          <a:r>
            <a:rPr lang="en-GB" sz="1800" b="1"/>
            <a:t>physical location </a:t>
          </a:r>
          <a:r>
            <a:rPr lang="en-GB" sz="1800"/>
            <a:t>of services in terms of accessibility and safety. Neighbourhood-based projects and interventions may promote engagement and accessibility given issues of travel/transport cost within the city.</a:t>
          </a:r>
          <a:endParaRPr lang="en-US" sz="1800"/>
        </a:p>
      </dgm:t>
    </dgm:pt>
    <dgm:pt modelId="{70727722-3EDB-874A-AE7B-30DDA8FC22BF}" type="parTrans" cxnId="{6E14748D-D83E-3344-B00F-61AC736BFF82}">
      <dgm:prSet/>
      <dgm:spPr/>
      <dgm:t>
        <a:bodyPr/>
        <a:lstStyle/>
        <a:p>
          <a:endParaRPr lang="en-GB" sz="1800"/>
        </a:p>
      </dgm:t>
    </dgm:pt>
    <dgm:pt modelId="{E05D2316-84C0-C44C-AB1E-110D3F7A4FB3}" type="sibTrans" cxnId="{6E14748D-D83E-3344-B00F-61AC736BFF82}">
      <dgm:prSet/>
      <dgm:spPr/>
      <dgm:t>
        <a:bodyPr/>
        <a:lstStyle/>
        <a:p>
          <a:endParaRPr lang="en-GB" sz="1800"/>
        </a:p>
      </dgm:t>
    </dgm:pt>
    <dgm:pt modelId="{A1E2ABD9-4609-044B-B171-A7D4784C98F6}">
      <dgm:prSet custT="1"/>
      <dgm:spPr/>
      <dgm:t>
        <a:bodyPr/>
        <a:lstStyle/>
        <a:p>
          <a:r>
            <a:rPr lang="en-GB" sz="1800" b="1"/>
            <a:t>Adapt models</a:t>
          </a:r>
          <a:endParaRPr lang="en-US" sz="1800"/>
        </a:p>
      </dgm:t>
    </dgm:pt>
    <dgm:pt modelId="{7AC4CAB0-12A2-A545-89B8-ABCC4F58ED76}" type="parTrans" cxnId="{9CEA3A6D-E425-F040-B131-15A9F024154F}">
      <dgm:prSet/>
      <dgm:spPr/>
      <dgm:t>
        <a:bodyPr/>
        <a:lstStyle/>
        <a:p>
          <a:endParaRPr lang="en-GB" sz="1800"/>
        </a:p>
      </dgm:t>
    </dgm:pt>
    <dgm:pt modelId="{BA0B6BD1-75DA-3B47-B645-261655AA1E1C}" type="sibTrans" cxnId="{9CEA3A6D-E425-F040-B131-15A9F024154F}">
      <dgm:prSet/>
      <dgm:spPr/>
      <dgm:t>
        <a:bodyPr/>
        <a:lstStyle/>
        <a:p>
          <a:endParaRPr lang="en-GB" sz="1800"/>
        </a:p>
      </dgm:t>
    </dgm:pt>
    <dgm:pt modelId="{DD63EE41-9E4C-794B-8797-CAF22F798D2C}">
      <dgm:prSet custT="1"/>
      <dgm:spPr/>
      <dgm:t>
        <a:bodyPr/>
        <a:lstStyle/>
        <a:p>
          <a:r>
            <a:rPr lang="en-GB" sz="1800" b="1"/>
            <a:t>Caution</a:t>
          </a:r>
          <a:r>
            <a:rPr lang="en-GB" sz="1800"/>
            <a:t> should be exercised when adopting specific approaches and models of intervention from elsewhere in order to ensure applicability to the specific local area / context. However, when appropriately adapted to local needs and particular requirements, such models can provide a </a:t>
          </a:r>
          <a:r>
            <a:rPr lang="en-GB" sz="1800" b="1"/>
            <a:t>starting point</a:t>
          </a:r>
          <a:r>
            <a:rPr lang="en-GB" sz="1800"/>
            <a:t> for devising interventions</a:t>
          </a:r>
        </a:p>
      </dgm:t>
    </dgm:pt>
    <dgm:pt modelId="{E575EB76-F38E-0242-9F3B-FB2337507F90}" type="parTrans" cxnId="{A7AE40CF-F9ED-DC48-AFEB-3AB13CB98BB0}">
      <dgm:prSet/>
      <dgm:spPr/>
      <dgm:t>
        <a:bodyPr/>
        <a:lstStyle/>
        <a:p>
          <a:endParaRPr lang="en-GB" sz="1800"/>
        </a:p>
      </dgm:t>
    </dgm:pt>
    <dgm:pt modelId="{4886951D-F2C9-084D-A640-0FD27DB34D2F}" type="sibTrans" cxnId="{A7AE40CF-F9ED-DC48-AFEB-3AB13CB98BB0}">
      <dgm:prSet/>
      <dgm:spPr/>
      <dgm:t>
        <a:bodyPr/>
        <a:lstStyle/>
        <a:p>
          <a:endParaRPr lang="en-GB" sz="1800"/>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3"/>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6" custScaleY="69158"/>
      <dgm:spPr/>
      <dgm:t>
        <a:bodyPr/>
        <a:lstStyle/>
        <a:p>
          <a:endParaRPr lang="en-US"/>
        </a:p>
      </dgm:t>
    </dgm:pt>
    <dgm:pt modelId="{0D256953-CE54-BC4E-BC18-D8E07C3621D9}" type="pres">
      <dgm:prSet presAssocID="{54886895-F302-44F9-9432-146E721759C1}" presName="vert1" presStyleCnt="0"/>
      <dgm:spPr/>
    </dgm:pt>
    <dgm:pt modelId="{514C43DE-FB79-3847-911A-3AD08B7D116E}" type="pres">
      <dgm:prSet presAssocID="{C76090DE-CD68-CE40-BFC3-D8D4068D2693}" presName="vertSpace2a" presStyleCnt="0"/>
      <dgm:spPr/>
    </dgm:pt>
    <dgm:pt modelId="{9FE7807C-2665-4D4C-A0A0-D037C828D162}" type="pres">
      <dgm:prSet presAssocID="{C76090DE-CD68-CE40-BFC3-D8D4068D2693}" presName="horz2" presStyleCnt="0"/>
      <dgm:spPr/>
    </dgm:pt>
    <dgm:pt modelId="{D173C6F2-7AD0-EA42-9AE7-F032077AD21B}" type="pres">
      <dgm:prSet presAssocID="{C76090DE-CD68-CE40-BFC3-D8D4068D2693}" presName="horzSpace2" presStyleCnt="0"/>
      <dgm:spPr/>
    </dgm:pt>
    <dgm:pt modelId="{75F6E39F-5876-404C-8DEF-7805562FC22A}" type="pres">
      <dgm:prSet presAssocID="{C76090DE-CD68-CE40-BFC3-D8D4068D2693}" presName="tx2" presStyleLbl="revTx" presStyleIdx="1" presStyleCnt="6"/>
      <dgm:spPr/>
      <dgm:t>
        <a:bodyPr/>
        <a:lstStyle/>
        <a:p>
          <a:endParaRPr lang="en-US"/>
        </a:p>
      </dgm:t>
    </dgm:pt>
    <dgm:pt modelId="{AC1473EB-9480-4C4E-9966-7DA58128B7DB}" type="pres">
      <dgm:prSet presAssocID="{C76090DE-CD68-CE40-BFC3-D8D4068D2693}" presName="vert2" presStyleCnt="0"/>
      <dgm:spPr/>
    </dgm:pt>
    <dgm:pt modelId="{D7FCC3DC-31D8-414C-8592-A1B853ECC0F7}" type="pres">
      <dgm:prSet presAssocID="{C76090DE-CD68-CE40-BFC3-D8D4068D2693}" presName="thinLine2b" presStyleLbl="callout" presStyleIdx="0" presStyleCnt="3"/>
      <dgm:spPr/>
    </dgm:pt>
    <dgm:pt modelId="{903E55F7-6517-7245-8052-D128759968E6}" type="pres">
      <dgm:prSet presAssocID="{C76090DE-CD68-CE40-BFC3-D8D4068D2693}" presName="vertSpace2b" presStyleCnt="0"/>
      <dgm:spPr/>
    </dgm:pt>
    <dgm:pt modelId="{3E84618E-C5A7-0A4E-A49A-B78EB9A44EA7}" type="pres">
      <dgm:prSet presAssocID="{EEE8EB98-CA56-AE4A-8938-10A173DCD366}" presName="thickLine" presStyleLbl="alignNode1" presStyleIdx="1" presStyleCnt="3"/>
      <dgm:spPr/>
    </dgm:pt>
    <dgm:pt modelId="{19EBD254-8EAE-8344-AC0B-FFD2C39F9F2E}" type="pres">
      <dgm:prSet presAssocID="{EEE8EB98-CA56-AE4A-8938-10A173DCD366}" presName="horz1" presStyleCnt="0"/>
      <dgm:spPr/>
    </dgm:pt>
    <dgm:pt modelId="{8DC512D4-E394-2A44-8113-1A3790F06C84}" type="pres">
      <dgm:prSet presAssocID="{EEE8EB98-CA56-AE4A-8938-10A173DCD366}" presName="tx1" presStyleLbl="revTx" presStyleIdx="2" presStyleCnt="6"/>
      <dgm:spPr/>
      <dgm:t>
        <a:bodyPr/>
        <a:lstStyle/>
        <a:p>
          <a:endParaRPr lang="en-US"/>
        </a:p>
      </dgm:t>
    </dgm:pt>
    <dgm:pt modelId="{4DFA8976-A3E0-A746-96D1-1FC7A082B09F}" type="pres">
      <dgm:prSet presAssocID="{EEE8EB98-CA56-AE4A-8938-10A173DCD366}" presName="vert1" presStyleCnt="0"/>
      <dgm:spPr/>
    </dgm:pt>
    <dgm:pt modelId="{BFA79B6F-1453-A84B-9308-4C1FD77570A8}" type="pres">
      <dgm:prSet presAssocID="{E9E62E79-C56C-0D41-BFE2-2965A16EA3CC}" presName="vertSpace2a" presStyleCnt="0"/>
      <dgm:spPr/>
    </dgm:pt>
    <dgm:pt modelId="{20CF1D09-8527-3045-8B47-0C7391104ADE}" type="pres">
      <dgm:prSet presAssocID="{E9E62E79-C56C-0D41-BFE2-2965A16EA3CC}" presName="horz2" presStyleCnt="0"/>
      <dgm:spPr/>
    </dgm:pt>
    <dgm:pt modelId="{D3B03E48-D49A-5446-BA4F-8BBA0B6357A0}" type="pres">
      <dgm:prSet presAssocID="{E9E62E79-C56C-0D41-BFE2-2965A16EA3CC}" presName="horzSpace2" presStyleCnt="0"/>
      <dgm:spPr/>
    </dgm:pt>
    <dgm:pt modelId="{5C65CCBA-A729-F34C-823C-C6A523F4A38D}" type="pres">
      <dgm:prSet presAssocID="{E9E62E79-C56C-0D41-BFE2-2965A16EA3CC}" presName="tx2" presStyleLbl="revTx" presStyleIdx="3" presStyleCnt="6"/>
      <dgm:spPr/>
      <dgm:t>
        <a:bodyPr/>
        <a:lstStyle/>
        <a:p>
          <a:endParaRPr lang="en-US"/>
        </a:p>
      </dgm:t>
    </dgm:pt>
    <dgm:pt modelId="{01C9E782-D6DA-9F4C-B0D3-D067BFE5255B}" type="pres">
      <dgm:prSet presAssocID="{E9E62E79-C56C-0D41-BFE2-2965A16EA3CC}" presName="vert2" presStyleCnt="0"/>
      <dgm:spPr/>
    </dgm:pt>
    <dgm:pt modelId="{6FD438BF-76B8-244A-9E91-BBCCA0882D5C}" type="pres">
      <dgm:prSet presAssocID="{E9E62E79-C56C-0D41-BFE2-2965A16EA3CC}" presName="thinLine2b" presStyleLbl="callout" presStyleIdx="1" presStyleCnt="3"/>
      <dgm:spPr/>
    </dgm:pt>
    <dgm:pt modelId="{6942EF48-453F-D74C-8712-D365D6A7FC13}" type="pres">
      <dgm:prSet presAssocID="{E9E62E79-C56C-0D41-BFE2-2965A16EA3CC}" presName="vertSpace2b" presStyleCnt="0"/>
      <dgm:spPr/>
    </dgm:pt>
    <dgm:pt modelId="{23C1A8D0-524C-E34F-A74A-4723F1526CBE}" type="pres">
      <dgm:prSet presAssocID="{A1E2ABD9-4609-044B-B171-A7D4784C98F6}" presName="thickLine" presStyleLbl="alignNode1" presStyleIdx="2" presStyleCnt="3"/>
      <dgm:spPr/>
    </dgm:pt>
    <dgm:pt modelId="{693A0402-23C5-9B4D-91AE-D50DA70C1875}" type="pres">
      <dgm:prSet presAssocID="{A1E2ABD9-4609-044B-B171-A7D4784C98F6}" presName="horz1" presStyleCnt="0"/>
      <dgm:spPr/>
    </dgm:pt>
    <dgm:pt modelId="{6C455075-37EC-884D-9D69-D51F269E97DA}" type="pres">
      <dgm:prSet presAssocID="{A1E2ABD9-4609-044B-B171-A7D4784C98F6}" presName="tx1" presStyleLbl="revTx" presStyleIdx="4" presStyleCnt="6"/>
      <dgm:spPr/>
      <dgm:t>
        <a:bodyPr/>
        <a:lstStyle/>
        <a:p>
          <a:endParaRPr lang="en-US"/>
        </a:p>
      </dgm:t>
    </dgm:pt>
    <dgm:pt modelId="{83E4E1E7-718C-6D4E-B637-EE16334BFBBB}" type="pres">
      <dgm:prSet presAssocID="{A1E2ABD9-4609-044B-B171-A7D4784C98F6}" presName="vert1" presStyleCnt="0"/>
      <dgm:spPr/>
    </dgm:pt>
    <dgm:pt modelId="{4D1FE46E-3E9E-CE42-9EA0-ABD8F646462F}" type="pres">
      <dgm:prSet presAssocID="{DD63EE41-9E4C-794B-8797-CAF22F798D2C}" presName="vertSpace2a" presStyleCnt="0"/>
      <dgm:spPr/>
    </dgm:pt>
    <dgm:pt modelId="{56C94C7F-8FF3-9241-A3B9-81BA86332ADC}" type="pres">
      <dgm:prSet presAssocID="{DD63EE41-9E4C-794B-8797-CAF22F798D2C}" presName="horz2" presStyleCnt="0"/>
      <dgm:spPr/>
    </dgm:pt>
    <dgm:pt modelId="{225190F6-EEFB-F441-A075-EE86B5EF9321}" type="pres">
      <dgm:prSet presAssocID="{DD63EE41-9E4C-794B-8797-CAF22F798D2C}" presName="horzSpace2" presStyleCnt="0"/>
      <dgm:spPr/>
    </dgm:pt>
    <dgm:pt modelId="{78C97613-B47C-B040-8396-CD08023BD1F6}" type="pres">
      <dgm:prSet presAssocID="{DD63EE41-9E4C-794B-8797-CAF22F798D2C}" presName="tx2" presStyleLbl="revTx" presStyleIdx="5" presStyleCnt="6"/>
      <dgm:spPr/>
      <dgm:t>
        <a:bodyPr/>
        <a:lstStyle/>
        <a:p>
          <a:endParaRPr lang="en-US"/>
        </a:p>
      </dgm:t>
    </dgm:pt>
    <dgm:pt modelId="{AAEBBD1B-2FE7-9545-8A62-074C2C991009}" type="pres">
      <dgm:prSet presAssocID="{DD63EE41-9E4C-794B-8797-CAF22F798D2C}" presName="vert2" presStyleCnt="0"/>
      <dgm:spPr/>
    </dgm:pt>
    <dgm:pt modelId="{BCFEB05E-7D0E-8D46-B17B-484AA8AA9521}" type="pres">
      <dgm:prSet presAssocID="{DD63EE41-9E4C-794B-8797-CAF22F798D2C}" presName="thinLine2b" presStyleLbl="callout" presStyleIdx="2" presStyleCnt="3"/>
      <dgm:spPr/>
    </dgm:pt>
    <dgm:pt modelId="{E124A89B-D978-D74C-9E27-AA2E90D35C86}" type="pres">
      <dgm:prSet presAssocID="{DD63EE41-9E4C-794B-8797-CAF22F798D2C}" presName="vertSpace2b" presStyleCnt="0"/>
      <dgm:spPr/>
    </dgm:pt>
  </dgm:ptLst>
  <dgm:cxnLst>
    <dgm:cxn modelId="{AE33BD6B-4494-C04F-829F-FB35FE070425}" type="presOf" srcId="{DD63EE41-9E4C-794B-8797-CAF22F798D2C}" destId="{78C97613-B47C-B040-8396-CD08023BD1F6}" srcOrd="0" destOrd="0" presId="urn:microsoft.com/office/officeart/2008/layout/LinedList"/>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A8E0F115-119F-437B-A831-A0CB6CB7AC4B}" srcId="{F4C45C9C-658D-4002-8B9A-3E7823D8CDA1}" destId="{54886895-F302-44F9-9432-146E721759C1}" srcOrd="0" destOrd="0" parTransId="{D9F542A7-1267-4AFE-804A-D189DF262F59}" sibTransId="{A4AECC05-0E3A-4543-9155-1B0ECA9B31F0}"/>
    <dgm:cxn modelId="{A7AE40CF-F9ED-DC48-AFEB-3AB13CB98BB0}" srcId="{A1E2ABD9-4609-044B-B171-A7D4784C98F6}" destId="{DD63EE41-9E4C-794B-8797-CAF22F798D2C}" srcOrd="0" destOrd="0" parTransId="{E575EB76-F38E-0242-9F3B-FB2337507F90}" sibTransId="{4886951D-F2C9-084D-A640-0FD27DB34D2F}"/>
    <dgm:cxn modelId="{3BA7DDA5-3118-AF41-8487-FB378400BAEC}" type="presOf" srcId="{E9E62E79-C56C-0D41-BFE2-2965A16EA3CC}" destId="{5C65CCBA-A729-F34C-823C-C6A523F4A38D}" srcOrd="0" destOrd="0" presId="urn:microsoft.com/office/officeart/2008/layout/LinedList"/>
    <dgm:cxn modelId="{A8A596C2-CC36-BF43-BDED-4BEFEFD57818}" type="presOf" srcId="{A1E2ABD9-4609-044B-B171-A7D4784C98F6}" destId="{6C455075-37EC-884D-9D69-D51F269E97DA}" srcOrd="0" destOrd="0" presId="urn:microsoft.com/office/officeart/2008/layout/LinedList"/>
    <dgm:cxn modelId="{9CEA3A6D-E425-F040-B131-15A9F024154F}" srcId="{F4C45C9C-658D-4002-8B9A-3E7823D8CDA1}" destId="{A1E2ABD9-4609-044B-B171-A7D4784C98F6}" srcOrd="2" destOrd="0" parTransId="{7AC4CAB0-12A2-A545-89B8-ABCC4F58ED76}" sibTransId="{BA0B6BD1-75DA-3B47-B645-261655AA1E1C}"/>
    <dgm:cxn modelId="{6E14748D-D83E-3344-B00F-61AC736BFF82}" srcId="{EEE8EB98-CA56-AE4A-8938-10A173DCD366}" destId="{E9E62E79-C56C-0D41-BFE2-2965A16EA3CC}" srcOrd="0" destOrd="0" parTransId="{70727722-3EDB-874A-AE7B-30DDA8FC22BF}" sibTransId="{E05D2316-84C0-C44C-AB1E-110D3F7A4FB3}"/>
    <dgm:cxn modelId="{C1781C44-5752-6D47-AF9A-897127633E40}" type="presOf" srcId="{EEE8EB98-CA56-AE4A-8938-10A173DCD366}" destId="{8DC512D4-E394-2A44-8113-1A3790F06C84}" srcOrd="0" destOrd="0" presId="urn:microsoft.com/office/officeart/2008/layout/LinedList"/>
    <dgm:cxn modelId="{71F90E98-75BE-5045-B15D-38E483813D47}" srcId="{F4C45C9C-658D-4002-8B9A-3E7823D8CDA1}" destId="{EEE8EB98-CA56-AE4A-8938-10A173DCD366}" srcOrd="1" destOrd="0" parTransId="{3EDB7524-CB98-8F4B-992D-5BA5A9C11F04}" sibTransId="{C3E4EDD7-422F-634E-9067-9F5CD57543A4}"/>
    <dgm:cxn modelId="{E36A9C3F-753C-9748-A0DF-13653ED1D014}" type="presOf" srcId="{C76090DE-CD68-CE40-BFC3-D8D4068D2693}" destId="{75F6E39F-5876-404C-8DEF-7805562FC22A}" srcOrd="0" destOrd="0" presId="urn:microsoft.com/office/officeart/2008/layout/LinedList"/>
    <dgm:cxn modelId="{FD16EF08-3A8A-F14D-9A87-520A4BA6A94D}" srcId="{54886895-F302-44F9-9432-146E721759C1}" destId="{C76090DE-CD68-CE40-BFC3-D8D4068D2693}" srcOrd="0" destOrd="0" parTransId="{81C72CB8-0A60-B040-A8F0-A5A486E386E4}" sibTransId="{1A25083D-8F6E-9841-B680-2E64A5F5661A}"/>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F76BEAD1-E28B-F94F-8552-E633481014B0}" type="presParOf" srcId="{0D256953-CE54-BC4E-BC18-D8E07C3621D9}" destId="{514C43DE-FB79-3847-911A-3AD08B7D116E}" srcOrd="0" destOrd="0" presId="urn:microsoft.com/office/officeart/2008/layout/LinedList"/>
    <dgm:cxn modelId="{CC5A4040-F90C-2044-8A00-0D1DAAF51BA0}" type="presParOf" srcId="{0D256953-CE54-BC4E-BC18-D8E07C3621D9}" destId="{9FE7807C-2665-4D4C-A0A0-D037C828D162}" srcOrd="1" destOrd="0" presId="urn:microsoft.com/office/officeart/2008/layout/LinedList"/>
    <dgm:cxn modelId="{F9737161-F414-5341-8B26-EC6E5D3BA15F}" type="presParOf" srcId="{9FE7807C-2665-4D4C-A0A0-D037C828D162}" destId="{D173C6F2-7AD0-EA42-9AE7-F032077AD21B}" srcOrd="0" destOrd="0" presId="urn:microsoft.com/office/officeart/2008/layout/LinedList"/>
    <dgm:cxn modelId="{2DDB4F1E-56A9-B340-96CF-A26F8F72C6DE}" type="presParOf" srcId="{9FE7807C-2665-4D4C-A0A0-D037C828D162}" destId="{75F6E39F-5876-404C-8DEF-7805562FC22A}" srcOrd="1" destOrd="0" presId="urn:microsoft.com/office/officeart/2008/layout/LinedList"/>
    <dgm:cxn modelId="{261EB02F-9C48-C944-8D2F-0177119010E0}" type="presParOf" srcId="{9FE7807C-2665-4D4C-A0A0-D037C828D162}" destId="{AC1473EB-9480-4C4E-9966-7DA58128B7DB}" srcOrd="2" destOrd="0" presId="urn:microsoft.com/office/officeart/2008/layout/LinedList"/>
    <dgm:cxn modelId="{96F8E098-0E37-E147-A586-8E5B93DD00D7}" type="presParOf" srcId="{0D256953-CE54-BC4E-BC18-D8E07C3621D9}" destId="{D7FCC3DC-31D8-414C-8592-A1B853ECC0F7}" srcOrd="2" destOrd="0" presId="urn:microsoft.com/office/officeart/2008/layout/LinedList"/>
    <dgm:cxn modelId="{65A82563-C4D4-E141-869A-D34A2801D739}" type="presParOf" srcId="{0D256953-CE54-BC4E-BC18-D8E07C3621D9}" destId="{903E55F7-6517-7245-8052-D128759968E6}" srcOrd="3" destOrd="0" presId="urn:microsoft.com/office/officeart/2008/layout/LinedList"/>
    <dgm:cxn modelId="{290F3C1B-8319-CA4B-AFAA-3E936EF474AC}" type="presParOf" srcId="{94CA67C5-B072-1A40-B3F2-A1AEC317B9E7}" destId="{3E84618E-C5A7-0A4E-A49A-B78EB9A44EA7}" srcOrd="2" destOrd="0" presId="urn:microsoft.com/office/officeart/2008/layout/LinedList"/>
    <dgm:cxn modelId="{9E775485-ADD5-B34B-BAFA-2239BF2F0A0A}" type="presParOf" srcId="{94CA67C5-B072-1A40-B3F2-A1AEC317B9E7}" destId="{19EBD254-8EAE-8344-AC0B-FFD2C39F9F2E}" srcOrd="3" destOrd="0" presId="urn:microsoft.com/office/officeart/2008/layout/LinedList"/>
    <dgm:cxn modelId="{3C704345-7E18-464B-BF50-E07C5B4F34DF}" type="presParOf" srcId="{19EBD254-8EAE-8344-AC0B-FFD2C39F9F2E}" destId="{8DC512D4-E394-2A44-8113-1A3790F06C84}" srcOrd="0" destOrd="0" presId="urn:microsoft.com/office/officeart/2008/layout/LinedList"/>
    <dgm:cxn modelId="{EC394295-B9B3-4A4C-B96B-37C36713F102}" type="presParOf" srcId="{19EBD254-8EAE-8344-AC0B-FFD2C39F9F2E}" destId="{4DFA8976-A3E0-A746-96D1-1FC7A082B09F}" srcOrd="1" destOrd="0" presId="urn:microsoft.com/office/officeart/2008/layout/LinedList"/>
    <dgm:cxn modelId="{12BE6472-BCF1-FD47-BA36-1A8DD9A59DD1}" type="presParOf" srcId="{4DFA8976-A3E0-A746-96D1-1FC7A082B09F}" destId="{BFA79B6F-1453-A84B-9308-4C1FD77570A8}" srcOrd="0" destOrd="0" presId="urn:microsoft.com/office/officeart/2008/layout/LinedList"/>
    <dgm:cxn modelId="{DD7B196C-6550-2443-9E30-7F8F84BFD2E6}" type="presParOf" srcId="{4DFA8976-A3E0-A746-96D1-1FC7A082B09F}" destId="{20CF1D09-8527-3045-8B47-0C7391104ADE}" srcOrd="1" destOrd="0" presId="urn:microsoft.com/office/officeart/2008/layout/LinedList"/>
    <dgm:cxn modelId="{7C580168-B9C5-F84C-A22C-784A5B09BFFF}" type="presParOf" srcId="{20CF1D09-8527-3045-8B47-0C7391104ADE}" destId="{D3B03E48-D49A-5446-BA4F-8BBA0B6357A0}" srcOrd="0" destOrd="0" presId="urn:microsoft.com/office/officeart/2008/layout/LinedList"/>
    <dgm:cxn modelId="{4D538F9D-46E2-314E-9108-EA02E58694AD}" type="presParOf" srcId="{20CF1D09-8527-3045-8B47-0C7391104ADE}" destId="{5C65CCBA-A729-F34C-823C-C6A523F4A38D}" srcOrd="1" destOrd="0" presId="urn:microsoft.com/office/officeart/2008/layout/LinedList"/>
    <dgm:cxn modelId="{BE8C15CD-2FB2-9341-B6B2-45B01D334678}" type="presParOf" srcId="{20CF1D09-8527-3045-8B47-0C7391104ADE}" destId="{01C9E782-D6DA-9F4C-B0D3-D067BFE5255B}" srcOrd="2" destOrd="0" presId="urn:microsoft.com/office/officeart/2008/layout/LinedList"/>
    <dgm:cxn modelId="{7935E9E0-592E-B643-9A03-5513FE5EBBC9}" type="presParOf" srcId="{4DFA8976-A3E0-A746-96D1-1FC7A082B09F}" destId="{6FD438BF-76B8-244A-9E91-BBCCA0882D5C}" srcOrd="2" destOrd="0" presId="urn:microsoft.com/office/officeart/2008/layout/LinedList"/>
    <dgm:cxn modelId="{8F54F955-6759-E642-93C7-2EEF34D37E7C}" type="presParOf" srcId="{4DFA8976-A3E0-A746-96D1-1FC7A082B09F}" destId="{6942EF48-453F-D74C-8712-D365D6A7FC13}" srcOrd="3" destOrd="0" presId="urn:microsoft.com/office/officeart/2008/layout/LinedList"/>
    <dgm:cxn modelId="{62E0C57D-569B-D648-8F85-D43F2DD08E36}" type="presParOf" srcId="{94CA67C5-B072-1A40-B3F2-A1AEC317B9E7}" destId="{23C1A8D0-524C-E34F-A74A-4723F1526CBE}" srcOrd="4" destOrd="0" presId="urn:microsoft.com/office/officeart/2008/layout/LinedList"/>
    <dgm:cxn modelId="{87299B83-D2D7-B749-B4E9-65A0A5708378}" type="presParOf" srcId="{94CA67C5-B072-1A40-B3F2-A1AEC317B9E7}" destId="{693A0402-23C5-9B4D-91AE-D50DA70C1875}" srcOrd="5" destOrd="0" presId="urn:microsoft.com/office/officeart/2008/layout/LinedList"/>
    <dgm:cxn modelId="{17033B1E-0A73-1F4E-B8F6-BB87A1941387}" type="presParOf" srcId="{693A0402-23C5-9B4D-91AE-D50DA70C1875}" destId="{6C455075-37EC-884D-9D69-D51F269E97DA}" srcOrd="0" destOrd="0" presId="urn:microsoft.com/office/officeart/2008/layout/LinedList"/>
    <dgm:cxn modelId="{E13D71F9-F65A-534C-97CC-D741BA1BE40C}" type="presParOf" srcId="{693A0402-23C5-9B4D-91AE-D50DA70C1875}" destId="{83E4E1E7-718C-6D4E-B637-EE16334BFBBB}" srcOrd="1" destOrd="0" presId="urn:microsoft.com/office/officeart/2008/layout/LinedList"/>
    <dgm:cxn modelId="{0B23ED5B-0092-0746-B536-F81A4547CFD4}" type="presParOf" srcId="{83E4E1E7-718C-6D4E-B637-EE16334BFBBB}" destId="{4D1FE46E-3E9E-CE42-9EA0-ABD8F646462F}" srcOrd="0" destOrd="0" presId="urn:microsoft.com/office/officeart/2008/layout/LinedList"/>
    <dgm:cxn modelId="{0B91043F-510F-8747-A437-82DBEDF634B3}" type="presParOf" srcId="{83E4E1E7-718C-6D4E-B637-EE16334BFBBB}" destId="{56C94C7F-8FF3-9241-A3B9-81BA86332ADC}" srcOrd="1" destOrd="0" presId="urn:microsoft.com/office/officeart/2008/layout/LinedList"/>
    <dgm:cxn modelId="{9DB0CA10-E808-0D41-90CF-37FDE2590376}" type="presParOf" srcId="{56C94C7F-8FF3-9241-A3B9-81BA86332ADC}" destId="{225190F6-EEFB-F441-A075-EE86B5EF9321}" srcOrd="0" destOrd="0" presId="urn:microsoft.com/office/officeart/2008/layout/LinedList"/>
    <dgm:cxn modelId="{E2618638-542E-E14A-B105-690DE666A8FA}" type="presParOf" srcId="{56C94C7F-8FF3-9241-A3B9-81BA86332ADC}" destId="{78C97613-B47C-B040-8396-CD08023BD1F6}" srcOrd="1" destOrd="0" presId="urn:microsoft.com/office/officeart/2008/layout/LinedList"/>
    <dgm:cxn modelId="{58E850BC-5694-5A47-8394-003FE7E5F1D9}" type="presParOf" srcId="{56C94C7F-8FF3-9241-A3B9-81BA86332ADC}" destId="{AAEBBD1B-2FE7-9545-8A62-074C2C991009}" srcOrd="2" destOrd="0" presId="urn:microsoft.com/office/officeart/2008/layout/LinedList"/>
    <dgm:cxn modelId="{2E77FB2A-0F38-734A-8BB1-B98E1D57C187}" type="presParOf" srcId="{83E4E1E7-718C-6D4E-B637-EE16334BFBBB}" destId="{BCFEB05E-7D0E-8D46-B17B-484AA8AA9521}" srcOrd="2" destOrd="0" presId="urn:microsoft.com/office/officeart/2008/layout/LinedList"/>
    <dgm:cxn modelId="{D32C411F-3BEF-0541-8D9C-807B7F0F4D41}" type="presParOf" srcId="{83E4E1E7-718C-6D4E-B637-EE16334BFBBB}" destId="{E124A89B-D978-D74C-9E27-AA2E90D35C86}" srcOrd="3"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dirty="0"/>
            <a:t>Services working with young men should develop clear protocols which are adhered to consistently within teams. Data integrity/consistency and systems for inputting/reviewing data are critically important. Practitioners should be provided with rigorous training in this respect.</a:t>
          </a:r>
          <a:endParaRPr lang="en-US" sz="1800" dirty="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C393815C-B1BD-B24D-B12D-CAC7554D9A35}">
      <dgm:prSet custT="1"/>
      <dgm:spPr/>
      <dgm:t>
        <a:bodyPr/>
        <a:lstStyle/>
        <a:p>
          <a:r>
            <a:rPr lang="en-GB" sz="1800"/>
            <a:t>Service managers, leaders and strategists should maintain awareness of how funding, conceptualisations of risk, and other ‘thresholds’ can disadvantage young men in need (as compared to other vulnerable groups)</a:t>
          </a:r>
          <a:endParaRPr lang="en-US" sz="1800"/>
        </a:p>
      </dgm:t>
    </dgm:pt>
    <dgm:pt modelId="{7020E485-2C4C-7D4D-B4E2-AED036AB7AB6}" type="parTrans" cxnId="{7CFAE6AA-995C-BE4A-B74F-244949502843}">
      <dgm:prSet/>
      <dgm:spPr/>
      <dgm:t>
        <a:bodyPr/>
        <a:lstStyle/>
        <a:p>
          <a:endParaRPr lang="en-GB" sz="1800"/>
        </a:p>
      </dgm:t>
    </dgm:pt>
    <dgm:pt modelId="{EEFD92FF-187C-8942-8BD2-A77996088320}" type="sibTrans" cxnId="{7CFAE6AA-995C-BE4A-B74F-244949502843}">
      <dgm:prSet/>
      <dgm:spPr/>
      <dgm:t>
        <a:bodyPr/>
        <a:lstStyle/>
        <a:p>
          <a:endParaRPr lang="en-GB" sz="1800"/>
        </a:p>
      </dgm:t>
    </dgm:pt>
    <dgm:pt modelId="{67C8936F-E91A-0849-A4C1-66FAF12A56A1}">
      <dgm:prSet custT="1"/>
      <dgm:spPr/>
      <dgm:t>
        <a:bodyPr/>
        <a:lstStyle/>
        <a:p>
          <a:r>
            <a:rPr lang="en-GB" sz="1800" dirty="0"/>
            <a:t>Young men may not see interventions designed for “adult” offenders as applying to their situations.  Careful consideration should be given as to whether these services and processes are appropriate for young men.  </a:t>
          </a:r>
          <a:endParaRPr lang="en-US" sz="1800" dirty="0"/>
        </a:p>
      </dgm:t>
    </dgm:pt>
    <dgm:pt modelId="{BEFBBB77-F817-5546-B8EB-90F15ADA16EE}" type="parTrans" cxnId="{6411D55F-D7C7-4745-A374-CF197DCD3ACD}">
      <dgm:prSet/>
      <dgm:spPr/>
      <dgm:t>
        <a:bodyPr/>
        <a:lstStyle/>
        <a:p>
          <a:endParaRPr lang="en-GB"/>
        </a:p>
      </dgm:t>
    </dgm:pt>
    <dgm:pt modelId="{40D4311B-B3E3-424F-8AE1-FBA2D452F97E}" type="sibTrans" cxnId="{6411D55F-D7C7-4745-A374-CF197DCD3ACD}">
      <dgm:prSet/>
      <dgm:spPr/>
      <dgm:t>
        <a:bodyPr/>
        <a:lstStyle/>
        <a:p>
          <a:endParaRPr lang="en-GB"/>
        </a:p>
      </dgm:t>
    </dgm:pt>
    <dgm:pt modelId="{DA5562A7-F44B-9945-85A6-21BFF0E0DBD3}">
      <dgm:prSet custT="1"/>
      <dgm:spPr/>
      <dgm:t>
        <a:bodyPr/>
        <a:lstStyle/>
        <a:p>
          <a:r>
            <a:rPr lang="en-GB" sz="1800" dirty="0"/>
            <a:t> Statutory and community/third sector providers should commit to collaborative and complementary strategies which foster inter-agency working and practitioners should be supported in adopting this more agile, ‘boundary spanning’ way of working. </a:t>
          </a:r>
          <a:endParaRPr lang="en-US" sz="1800" dirty="0"/>
        </a:p>
      </dgm:t>
    </dgm:pt>
    <dgm:pt modelId="{9A14E977-FFF4-754C-B4C5-7E6CE233CDB5}" type="parTrans" cxnId="{8C74A381-01F7-9E4E-819C-AD83FF5620F1}">
      <dgm:prSet/>
      <dgm:spPr/>
      <dgm:t>
        <a:bodyPr/>
        <a:lstStyle/>
        <a:p>
          <a:endParaRPr lang="en-GB"/>
        </a:p>
      </dgm:t>
    </dgm:pt>
    <dgm:pt modelId="{21C3EA09-87BA-C849-B335-7FEB5F053DB3}" type="sibTrans" cxnId="{8C74A381-01F7-9E4E-819C-AD83FF5620F1}">
      <dgm:prSet/>
      <dgm:spPr/>
      <dgm:t>
        <a:bodyPr/>
        <a:lstStyle/>
        <a:p>
          <a:endParaRPr lang="en-GB"/>
        </a:p>
      </dgm:t>
    </dgm:pt>
    <dgm:pt modelId="{D2888FB4-FAEE-4349-93F2-110F0C94058C}">
      <dgm:prSet custT="1"/>
      <dgm:spPr/>
      <dgm:t>
        <a:bodyPr/>
        <a:lstStyle/>
        <a:p>
          <a:r>
            <a:rPr lang="en-GB" sz="1800" dirty="0"/>
            <a:t>Key-worker / mentor models should be considered for young men who are engaged with multiple services. </a:t>
          </a:r>
          <a:endParaRPr lang="en-US" sz="1800" dirty="0"/>
        </a:p>
      </dgm:t>
    </dgm:pt>
    <dgm:pt modelId="{23D2F5BE-2E5D-3749-99B7-F85FB458E305}" type="parTrans" cxnId="{7A02D123-0505-7644-AE3E-356EEF36E62B}">
      <dgm:prSet/>
      <dgm:spPr/>
      <dgm:t>
        <a:bodyPr/>
        <a:lstStyle/>
        <a:p>
          <a:endParaRPr lang="en-GB"/>
        </a:p>
      </dgm:t>
    </dgm:pt>
    <dgm:pt modelId="{AD14D083-1D65-D048-B41F-95845AB16051}" type="sibTrans" cxnId="{7A02D123-0505-7644-AE3E-356EEF36E62B}">
      <dgm:prSet/>
      <dgm:spPr/>
      <dgm:t>
        <a:bodyPr/>
        <a:lstStyle/>
        <a:p>
          <a:endParaRPr lang="en-GB"/>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5"/>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5" custScaleY="69158"/>
      <dgm:spPr/>
      <dgm:t>
        <a:bodyPr/>
        <a:lstStyle/>
        <a:p>
          <a:endParaRPr lang="en-US"/>
        </a:p>
      </dgm:t>
    </dgm:pt>
    <dgm:pt modelId="{0D256953-CE54-BC4E-BC18-D8E07C3621D9}" type="pres">
      <dgm:prSet presAssocID="{54886895-F302-44F9-9432-146E721759C1}" presName="vert1" presStyleCnt="0"/>
      <dgm:spPr/>
    </dgm:pt>
    <dgm:pt modelId="{9FAAB6C9-A1F3-5746-A254-9DF2FA9E5275}" type="pres">
      <dgm:prSet presAssocID="{D2888FB4-FAEE-4349-93F2-110F0C94058C}" presName="thickLine" presStyleLbl="alignNode1" presStyleIdx="1" presStyleCnt="5"/>
      <dgm:spPr/>
    </dgm:pt>
    <dgm:pt modelId="{B76BD65F-9156-4E47-A6F6-30CB25D89097}" type="pres">
      <dgm:prSet presAssocID="{D2888FB4-FAEE-4349-93F2-110F0C94058C}" presName="horz1" presStyleCnt="0"/>
      <dgm:spPr/>
    </dgm:pt>
    <dgm:pt modelId="{D233255D-5B88-B741-B211-F34DE4DD9B78}" type="pres">
      <dgm:prSet presAssocID="{D2888FB4-FAEE-4349-93F2-110F0C94058C}" presName="tx1" presStyleLbl="revTx" presStyleIdx="1" presStyleCnt="5" custScaleY="43006"/>
      <dgm:spPr/>
      <dgm:t>
        <a:bodyPr/>
        <a:lstStyle/>
        <a:p>
          <a:endParaRPr lang="en-US"/>
        </a:p>
      </dgm:t>
    </dgm:pt>
    <dgm:pt modelId="{D53364FD-9D67-2F43-BDA9-EDA4DC0F6FD2}" type="pres">
      <dgm:prSet presAssocID="{D2888FB4-FAEE-4349-93F2-110F0C94058C}" presName="vert1" presStyleCnt="0"/>
      <dgm:spPr/>
    </dgm:pt>
    <dgm:pt modelId="{D1AF1CF1-873E-0145-9200-1CEC47AB71BA}" type="pres">
      <dgm:prSet presAssocID="{DA5562A7-F44B-9945-85A6-21BFF0E0DBD3}" presName="thickLine" presStyleLbl="alignNode1" presStyleIdx="2" presStyleCnt="5"/>
      <dgm:spPr/>
    </dgm:pt>
    <dgm:pt modelId="{F36C57A6-A7B8-6646-8988-3973F3A49482}" type="pres">
      <dgm:prSet presAssocID="{DA5562A7-F44B-9945-85A6-21BFF0E0DBD3}" presName="horz1" presStyleCnt="0"/>
      <dgm:spPr/>
    </dgm:pt>
    <dgm:pt modelId="{BBD13D98-1F03-794E-81A8-515E7BC40E1E}" type="pres">
      <dgm:prSet presAssocID="{DA5562A7-F44B-9945-85A6-21BFF0E0DBD3}" presName="tx1" presStyleLbl="revTx" presStyleIdx="2" presStyleCnt="5" custScaleY="67046"/>
      <dgm:spPr/>
      <dgm:t>
        <a:bodyPr/>
        <a:lstStyle/>
        <a:p>
          <a:endParaRPr lang="en-US"/>
        </a:p>
      </dgm:t>
    </dgm:pt>
    <dgm:pt modelId="{7B69B34F-C920-B544-8150-657F7913CCC0}" type="pres">
      <dgm:prSet presAssocID="{DA5562A7-F44B-9945-85A6-21BFF0E0DBD3}" presName="vert1" presStyleCnt="0"/>
      <dgm:spPr/>
    </dgm:pt>
    <dgm:pt modelId="{96D345B6-F79A-614D-9021-97B6748C5261}" type="pres">
      <dgm:prSet presAssocID="{67C8936F-E91A-0849-A4C1-66FAF12A56A1}" presName="thickLine" presStyleLbl="alignNode1" presStyleIdx="3" presStyleCnt="5"/>
      <dgm:spPr/>
    </dgm:pt>
    <dgm:pt modelId="{8EA6ABD5-1587-4843-AE19-CD15368C98EF}" type="pres">
      <dgm:prSet presAssocID="{67C8936F-E91A-0849-A4C1-66FAF12A56A1}" presName="horz1" presStyleCnt="0"/>
      <dgm:spPr/>
    </dgm:pt>
    <dgm:pt modelId="{EEBEB74F-2BDB-4845-965F-43F4B2723BE3}" type="pres">
      <dgm:prSet presAssocID="{67C8936F-E91A-0849-A4C1-66FAF12A56A1}" presName="tx1" presStyleLbl="revTx" presStyleIdx="3" presStyleCnt="5" custScaleY="70018"/>
      <dgm:spPr/>
      <dgm:t>
        <a:bodyPr/>
        <a:lstStyle/>
        <a:p>
          <a:endParaRPr lang="en-US"/>
        </a:p>
      </dgm:t>
    </dgm:pt>
    <dgm:pt modelId="{1D2785A7-856D-EB48-9426-19135BCED9B3}" type="pres">
      <dgm:prSet presAssocID="{67C8936F-E91A-0849-A4C1-66FAF12A56A1}" presName="vert1" presStyleCnt="0"/>
      <dgm:spPr/>
    </dgm:pt>
    <dgm:pt modelId="{67E4C2F3-F61F-3146-9320-A0FC2F492B21}" type="pres">
      <dgm:prSet presAssocID="{C393815C-B1BD-B24D-B12D-CAC7554D9A35}" presName="thickLine" presStyleLbl="alignNode1" presStyleIdx="4" presStyleCnt="5"/>
      <dgm:spPr/>
    </dgm:pt>
    <dgm:pt modelId="{F6E8D575-3B8E-2C4A-8298-0D40E1278CAE}" type="pres">
      <dgm:prSet presAssocID="{C393815C-B1BD-B24D-B12D-CAC7554D9A35}" presName="horz1" presStyleCnt="0"/>
      <dgm:spPr/>
    </dgm:pt>
    <dgm:pt modelId="{77493B5D-BC2F-D640-B251-9197DD26B8F5}" type="pres">
      <dgm:prSet presAssocID="{C393815C-B1BD-B24D-B12D-CAC7554D9A35}" presName="tx1" presStyleLbl="revTx" presStyleIdx="4" presStyleCnt="5"/>
      <dgm:spPr/>
      <dgm:t>
        <a:bodyPr/>
        <a:lstStyle/>
        <a:p>
          <a:endParaRPr lang="en-US"/>
        </a:p>
      </dgm:t>
    </dgm:pt>
    <dgm:pt modelId="{D8AFDE44-145D-184F-A41D-BEC85DFA0AA9}" type="pres">
      <dgm:prSet presAssocID="{C393815C-B1BD-B24D-B12D-CAC7554D9A35}" presName="vert1" presStyleCnt="0"/>
      <dgm:spPr/>
    </dgm:pt>
  </dgm:ptLst>
  <dgm:cxnLst>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A8E0F115-119F-437B-A831-A0CB6CB7AC4B}" srcId="{F4C45C9C-658D-4002-8B9A-3E7823D8CDA1}" destId="{54886895-F302-44F9-9432-146E721759C1}" srcOrd="0" destOrd="0" parTransId="{D9F542A7-1267-4AFE-804A-D189DF262F59}" sibTransId="{A4AECC05-0E3A-4543-9155-1B0ECA9B31F0}"/>
    <dgm:cxn modelId="{35489475-78F8-1A4D-8CCA-DB9A697A639F}" type="presOf" srcId="{DA5562A7-F44B-9945-85A6-21BFF0E0DBD3}" destId="{BBD13D98-1F03-794E-81A8-515E7BC40E1E}" srcOrd="0" destOrd="0" presId="urn:microsoft.com/office/officeart/2008/layout/LinedList"/>
    <dgm:cxn modelId="{7A02D123-0505-7644-AE3E-356EEF36E62B}" srcId="{F4C45C9C-658D-4002-8B9A-3E7823D8CDA1}" destId="{D2888FB4-FAEE-4349-93F2-110F0C94058C}" srcOrd="1" destOrd="0" parTransId="{23D2F5BE-2E5D-3749-99B7-F85FB458E305}" sibTransId="{AD14D083-1D65-D048-B41F-95845AB16051}"/>
    <dgm:cxn modelId="{7CFAE6AA-995C-BE4A-B74F-244949502843}" srcId="{F4C45C9C-658D-4002-8B9A-3E7823D8CDA1}" destId="{C393815C-B1BD-B24D-B12D-CAC7554D9A35}" srcOrd="4" destOrd="0" parTransId="{7020E485-2C4C-7D4D-B4E2-AED036AB7AB6}" sibTransId="{EEFD92FF-187C-8942-8BD2-A77996088320}"/>
    <dgm:cxn modelId="{24E527B1-8CF6-664F-9BB3-FB2251F35474}" type="presOf" srcId="{D2888FB4-FAEE-4349-93F2-110F0C94058C}" destId="{D233255D-5B88-B741-B211-F34DE4DD9B78}" srcOrd="0" destOrd="0" presId="urn:microsoft.com/office/officeart/2008/layout/LinedList"/>
    <dgm:cxn modelId="{4496EDAE-2852-0047-94BD-29F209FB76B6}" type="presOf" srcId="{C393815C-B1BD-B24D-B12D-CAC7554D9A35}" destId="{77493B5D-BC2F-D640-B251-9197DD26B8F5}" srcOrd="0" destOrd="0" presId="urn:microsoft.com/office/officeart/2008/layout/LinedList"/>
    <dgm:cxn modelId="{8C74A381-01F7-9E4E-819C-AD83FF5620F1}" srcId="{F4C45C9C-658D-4002-8B9A-3E7823D8CDA1}" destId="{DA5562A7-F44B-9945-85A6-21BFF0E0DBD3}" srcOrd="2" destOrd="0" parTransId="{9A14E977-FFF4-754C-B4C5-7E6CE233CDB5}" sibTransId="{21C3EA09-87BA-C849-B335-7FEB5F053DB3}"/>
    <dgm:cxn modelId="{00E560C3-717E-C442-857E-82D5571040EA}" type="presOf" srcId="{67C8936F-E91A-0849-A4C1-66FAF12A56A1}" destId="{EEBEB74F-2BDB-4845-965F-43F4B2723BE3}" srcOrd="0" destOrd="0" presId="urn:microsoft.com/office/officeart/2008/layout/LinedList"/>
    <dgm:cxn modelId="{6411D55F-D7C7-4745-A374-CF197DCD3ACD}" srcId="{F4C45C9C-658D-4002-8B9A-3E7823D8CDA1}" destId="{67C8936F-E91A-0849-A4C1-66FAF12A56A1}" srcOrd="3" destOrd="0" parTransId="{BEFBBB77-F817-5546-B8EB-90F15ADA16EE}" sibTransId="{40D4311B-B3E3-424F-8AE1-FBA2D452F97E}"/>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6D0577E7-8B6E-6A49-AB39-1C0ED1A99A49}" type="presParOf" srcId="{94CA67C5-B072-1A40-B3F2-A1AEC317B9E7}" destId="{9FAAB6C9-A1F3-5746-A254-9DF2FA9E5275}" srcOrd="2" destOrd="0" presId="urn:microsoft.com/office/officeart/2008/layout/LinedList"/>
    <dgm:cxn modelId="{0707A97F-0993-AF47-B492-6036169C5E52}" type="presParOf" srcId="{94CA67C5-B072-1A40-B3F2-A1AEC317B9E7}" destId="{B76BD65F-9156-4E47-A6F6-30CB25D89097}" srcOrd="3" destOrd="0" presId="urn:microsoft.com/office/officeart/2008/layout/LinedList"/>
    <dgm:cxn modelId="{9BADA89F-4D2E-2147-BD39-6529DC665000}" type="presParOf" srcId="{B76BD65F-9156-4E47-A6F6-30CB25D89097}" destId="{D233255D-5B88-B741-B211-F34DE4DD9B78}" srcOrd="0" destOrd="0" presId="urn:microsoft.com/office/officeart/2008/layout/LinedList"/>
    <dgm:cxn modelId="{CADA7EE0-B6AF-7E48-AFB3-D1E66F95E635}" type="presParOf" srcId="{B76BD65F-9156-4E47-A6F6-30CB25D89097}" destId="{D53364FD-9D67-2F43-BDA9-EDA4DC0F6FD2}" srcOrd="1" destOrd="0" presId="urn:microsoft.com/office/officeart/2008/layout/LinedList"/>
    <dgm:cxn modelId="{95A28F89-3B8F-F94A-AC32-036FA0005823}" type="presParOf" srcId="{94CA67C5-B072-1A40-B3F2-A1AEC317B9E7}" destId="{D1AF1CF1-873E-0145-9200-1CEC47AB71BA}" srcOrd="4" destOrd="0" presId="urn:microsoft.com/office/officeart/2008/layout/LinedList"/>
    <dgm:cxn modelId="{AEF295EE-D58B-104D-B505-6BD042C1857C}" type="presParOf" srcId="{94CA67C5-B072-1A40-B3F2-A1AEC317B9E7}" destId="{F36C57A6-A7B8-6646-8988-3973F3A49482}" srcOrd="5" destOrd="0" presId="urn:microsoft.com/office/officeart/2008/layout/LinedList"/>
    <dgm:cxn modelId="{A251008B-B85F-7E4B-9274-9179A47789B7}" type="presParOf" srcId="{F36C57A6-A7B8-6646-8988-3973F3A49482}" destId="{BBD13D98-1F03-794E-81A8-515E7BC40E1E}" srcOrd="0" destOrd="0" presId="urn:microsoft.com/office/officeart/2008/layout/LinedList"/>
    <dgm:cxn modelId="{DA62E106-2BA7-514C-8F21-55F909ABB301}" type="presParOf" srcId="{F36C57A6-A7B8-6646-8988-3973F3A49482}" destId="{7B69B34F-C920-B544-8150-657F7913CCC0}" srcOrd="1" destOrd="0" presId="urn:microsoft.com/office/officeart/2008/layout/LinedList"/>
    <dgm:cxn modelId="{D9DE263F-C237-354A-BC26-19B5EEA42107}" type="presParOf" srcId="{94CA67C5-B072-1A40-B3F2-A1AEC317B9E7}" destId="{96D345B6-F79A-614D-9021-97B6748C5261}" srcOrd="6" destOrd="0" presId="urn:microsoft.com/office/officeart/2008/layout/LinedList"/>
    <dgm:cxn modelId="{E5400522-8C8F-664C-83AF-04F8E6424108}" type="presParOf" srcId="{94CA67C5-B072-1A40-B3F2-A1AEC317B9E7}" destId="{8EA6ABD5-1587-4843-AE19-CD15368C98EF}" srcOrd="7" destOrd="0" presId="urn:microsoft.com/office/officeart/2008/layout/LinedList"/>
    <dgm:cxn modelId="{8D4A5A13-973D-2A4C-8347-9C44A2D1E7F0}" type="presParOf" srcId="{8EA6ABD5-1587-4843-AE19-CD15368C98EF}" destId="{EEBEB74F-2BDB-4845-965F-43F4B2723BE3}" srcOrd="0" destOrd="0" presId="urn:microsoft.com/office/officeart/2008/layout/LinedList"/>
    <dgm:cxn modelId="{2A3B5525-C5C7-CE49-B8BB-5105114C8141}" type="presParOf" srcId="{8EA6ABD5-1587-4843-AE19-CD15368C98EF}" destId="{1D2785A7-856D-EB48-9426-19135BCED9B3}" srcOrd="1" destOrd="0" presId="urn:microsoft.com/office/officeart/2008/layout/LinedList"/>
    <dgm:cxn modelId="{74E0945C-FBFF-A147-B7CD-2E3BB158A282}" type="presParOf" srcId="{94CA67C5-B072-1A40-B3F2-A1AEC317B9E7}" destId="{67E4C2F3-F61F-3146-9320-A0FC2F492B21}" srcOrd="8" destOrd="0" presId="urn:microsoft.com/office/officeart/2008/layout/LinedList"/>
    <dgm:cxn modelId="{E0E71E22-E76A-194B-8E4E-2C7B9ECF7063}" type="presParOf" srcId="{94CA67C5-B072-1A40-B3F2-A1AEC317B9E7}" destId="{F6E8D575-3B8E-2C4A-8298-0D40E1278CAE}" srcOrd="9" destOrd="0" presId="urn:microsoft.com/office/officeart/2008/layout/LinedList"/>
    <dgm:cxn modelId="{D0035F42-7C5A-F74F-9D13-FDA1BEC85976}" type="presParOf" srcId="{F6E8D575-3B8E-2C4A-8298-0D40E1278CAE}" destId="{77493B5D-BC2F-D640-B251-9197DD26B8F5}" srcOrd="0" destOrd="0" presId="urn:microsoft.com/office/officeart/2008/layout/LinedList"/>
    <dgm:cxn modelId="{C25C125F-679D-DE48-9DA8-D24DD8CF4340}" type="presParOf" srcId="{F6E8D575-3B8E-2C4A-8298-0D40E1278CAE}" destId="{D8AFDE44-145D-184F-A41D-BEC85DFA0AA9}"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F82E83FF-3019-124B-8001-5A4B7B4EC3C4}">
      <dgm:prSet/>
      <dgm:spPr>
        <a:solidFill>
          <a:schemeClr val="accent2">
            <a:hueOff val="0"/>
            <a:satOff val="0"/>
            <a:lumOff val="0"/>
            <a:alpha val="20000"/>
          </a:schemeClr>
        </a:solidFill>
      </dgm:spPr>
      <dgm:t>
        <a:bodyPr/>
        <a:lstStyle/>
        <a:p>
          <a:endParaRPr lang="en-GB"/>
        </a:p>
      </dgm:t>
    </dgm:pt>
    <dgm:pt modelId="{6795A310-28C4-B044-A1C7-CD9F8C455810}" type="parTrans" cxnId="{DF66A3FE-4F58-024D-BE70-317B20E49920}">
      <dgm:prSet/>
      <dgm:spPr/>
      <dgm:t>
        <a:bodyPr/>
        <a:lstStyle/>
        <a:p>
          <a:endParaRPr lang="en-GB"/>
        </a:p>
      </dgm:t>
    </dgm:pt>
    <dgm:pt modelId="{92E36B9E-ED35-7A43-B1D0-9ADE03529342}" type="sibTrans" cxnId="{DF66A3FE-4F58-024D-BE70-317B20E49920}">
      <dgm:prSet/>
      <dgm:spPr/>
      <dgm:t>
        <a:bodyPr/>
        <a:lstStyle/>
        <a:p>
          <a:endParaRPr lang="en-GB"/>
        </a:p>
      </dgm:t>
    </dgm:pt>
    <dgm:pt modelId="{39E8A901-A4A9-A947-BD81-FAD39EDFA615}">
      <dgm:prSet/>
      <dgm:spPr>
        <a:solidFill>
          <a:schemeClr val="accent3">
            <a:hueOff val="0"/>
            <a:satOff val="0"/>
            <a:lumOff val="0"/>
            <a:alpha val="20000"/>
          </a:schemeClr>
        </a:solidFill>
      </dgm:spPr>
      <dgm:t>
        <a:bodyPr/>
        <a:lstStyle/>
        <a:p>
          <a:endParaRPr lang="en-GB"/>
        </a:p>
      </dgm:t>
    </dgm:pt>
    <dgm:pt modelId="{BF7D2BDE-DB35-3B40-82E5-EF0000641E88}" type="parTrans" cxnId="{D29D4091-24F3-2741-AAC8-48AA2654A185}">
      <dgm:prSet/>
      <dgm:spPr/>
      <dgm:t>
        <a:bodyPr/>
        <a:lstStyle/>
        <a:p>
          <a:endParaRPr lang="en-GB"/>
        </a:p>
      </dgm:t>
    </dgm:pt>
    <dgm:pt modelId="{8C93DE22-DDD1-3548-B8E5-438BE489A603}" type="sibTrans" cxnId="{D29D4091-24F3-2741-AAC8-48AA2654A185}">
      <dgm:prSet/>
      <dgm:spPr/>
      <dgm:t>
        <a:bodyPr/>
        <a:lstStyle/>
        <a:p>
          <a:endParaRPr lang="en-GB"/>
        </a:p>
      </dgm:t>
    </dgm:pt>
    <dgm:pt modelId="{2945EC27-F4E2-5244-BFD0-26F527B123CC}">
      <dgm:prSet/>
      <dgm:spPr>
        <a:solidFill>
          <a:schemeClr val="accent4">
            <a:hueOff val="0"/>
            <a:satOff val="0"/>
            <a:lumOff val="0"/>
          </a:schemeClr>
        </a:solidFill>
      </dgm:spPr>
      <dgm:t>
        <a:bodyPr/>
        <a:lstStyle/>
        <a:p>
          <a:endParaRPr lang="en-GB"/>
        </a:p>
      </dgm:t>
    </dgm:pt>
    <dgm:pt modelId="{50A2AE58-BD12-064D-B87A-4B1EA66E0E1A}" type="parTrans" cxnId="{77BBC7B7-EE1A-0140-9E49-0AABBE84706E}">
      <dgm:prSet/>
      <dgm:spPr/>
      <dgm:t>
        <a:bodyPr/>
        <a:lstStyle/>
        <a:p>
          <a:endParaRPr lang="en-GB"/>
        </a:p>
      </dgm:t>
    </dgm:pt>
    <dgm:pt modelId="{BB7471F1-5ABB-304F-B87C-3CB1594C07D1}" type="sibTrans" cxnId="{77BBC7B7-EE1A-0140-9E49-0AABBE84706E}">
      <dgm:prSet/>
      <dgm:spPr/>
      <dgm:t>
        <a:bodyPr/>
        <a:lstStyle/>
        <a:p>
          <a:endParaRPr lang="en-GB"/>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5E92654E-33A6-C041-900F-104FE655690B}" type="pres">
      <dgm:prSet presAssocID="{F82E83FF-3019-124B-8001-5A4B7B4EC3C4}" presName="Name5" presStyleLbl="vennNode1" presStyleIdx="0" presStyleCnt="3">
        <dgm:presLayoutVars>
          <dgm:bulletEnabled val="1"/>
        </dgm:presLayoutVars>
      </dgm:prSet>
      <dgm:spPr/>
      <dgm:t>
        <a:bodyPr/>
        <a:lstStyle/>
        <a:p>
          <a:endParaRPr lang="en-US"/>
        </a:p>
      </dgm:t>
    </dgm:pt>
    <dgm:pt modelId="{C3B1F20D-AE65-6F45-BFC4-30F5C8CAF6F2}" type="pres">
      <dgm:prSet presAssocID="{92E36B9E-ED35-7A43-B1D0-9ADE03529342}" presName="space" presStyleCnt="0"/>
      <dgm:spPr/>
    </dgm:pt>
    <dgm:pt modelId="{F400CC43-0F8F-6748-8F81-65AABDC4BC08}" type="pres">
      <dgm:prSet presAssocID="{39E8A901-A4A9-A947-BD81-FAD39EDFA615}" presName="Name5" presStyleLbl="vennNode1" presStyleIdx="1" presStyleCnt="3" custLinFactNeighborX="-8714">
        <dgm:presLayoutVars>
          <dgm:bulletEnabled val="1"/>
        </dgm:presLayoutVars>
      </dgm:prSet>
      <dgm:spPr/>
      <dgm:t>
        <a:bodyPr/>
        <a:lstStyle/>
        <a:p>
          <a:endParaRPr lang="en-US"/>
        </a:p>
      </dgm:t>
    </dgm:pt>
    <dgm:pt modelId="{2B754034-BDD1-AE4F-AC68-65AE71DB1C1C}" type="pres">
      <dgm:prSet presAssocID="{8C93DE22-DDD1-3548-B8E5-438BE489A603}" presName="space" presStyleCnt="0"/>
      <dgm:spPr/>
    </dgm:pt>
    <dgm:pt modelId="{430ED7C6-8D0D-0D43-9D3F-9BD1FF023CA5}" type="pres">
      <dgm:prSet presAssocID="{2945EC27-F4E2-5244-BFD0-26F527B123CC}" presName="Name5" presStyleLbl="vennNode1" presStyleIdx="2" presStyleCnt="3">
        <dgm:presLayoutVars>
          <dgm:bulletEnabled val="1"/>
        </dgm:presLayoutVars>
      </dgm:prSet>
      <dgm:spPr/>
      <dgm:t>
        <a:bodyPr/>
        <a:lstStyle/>
        <a:p>
          <a:endParaRPr lang="en-US"/>
        </a:p>
      </dgm:t>
    </dgm:pt>
  </dgm:ptLst>
  <dgm:cxnLst>
    <dgm:cxn modelId="{DF66A3FE-4F58-024D-BE70-317B20E49920}" srcId="{1937378A-103E-4307-AE42-B20B5F963EB9}" destId="{F82E83FF-3019-124B-8001-5A4B7B4EC3C4}" srcOrd="0" destOrd="0" parTransId="{6795A310-28C4-B044-A1C7-CD9F8C455810}" sibTransId="{92E36B9E-ED35-7A43-B1D0-9ADE03529342}"/>
    <dgm:cxn modelId="{F231DD72-9FDC-CD48-8A16-92BBB1CBB62D}" type="presOf" srcId="{2945EC27-F4E2-5244-BFD0-26F527B123CC}" destId="{430ED7C6-8D0D-0D43-9D3F-9BD1FF023CA5}" srcOrd="0" destOrd="0" presId="urn:microsoft.com/office/officeart/2005/8/layout/venn3"/>
    <dgm:cxn modelId="{FD100436-6358-9740-89BD-7F41FC5F8098}" type="presOf" srcId="{39E8A901-A4A9-A947-BD81-FAD39EDFA615}" destId="{F400CC43-0F8F-6748-8F81-65AABDC4BC08}" srcOrd="0" destOrd="0" presId="urn:microsoft.com/office/officeart/2005/8/layout/venn3"/>
    <dgm:cxn modelId="{0A2526EA-280B-4F42-A86C-9C4B1C810F58}" type="presOf" srcId="{1937378A-103E-4307-AE42-B20B5F963EB9}" destId="{7BA36145-78B8-C64E-BDE0-89D0606903ED}" srcOrd="0" destOrd="0" presId="urn:microsoft.com/office/officeart/2005/8/layout/venn3"/>
    <dgm:cxn modelId="{D29D4091-24F3-2741-AAC8-48AA2654A185}" srcId="{1937378A-103E-4307-AE42-B20B5F963EB9}" destId="{39E8A901-A4A9-A947-BD81-FAD39EDFA615}" srcOrd="1" destOrd="0" parTransId="{BF7D2BDE-DB35-3B40-82E5-EF0000641E88}" sibTransId="{8C93DE22-DDD1-3548-B8E5-438BE489A603}"/>
    <dgm:cxn modelId="{9C84C65D-2B6C-0A48-999D-5C8114EA14B9}" type="presOf" srcId="{F82E83FF-3019-124B-8001-5A4B7B4EC3C4}" destId="{5E92654E-33A6-C041-900F-104FE655690B}" srcOrd="0" destOrd="0" presId="urn:microsoft.com/office/officeart/2005/8/layout/venn3"/>
    <dgm:cxn modelId="{77BBC7B7-EE1A-0140-9E49-0AABBE84706E}" srcId="{1937378A-103E-4307-AE42-B20B5F963EB9}" destId="{2945EC27-F4E2-5244-BFD0-26F527B123CC}" srcOrd="2" destOrd="0" parTransId="{50A2AE58-BD12-064D-B87A-4B1EA66E0E1A}" sibTransId="{BB7471F1-5ABB-304F-B87C-3CB1594C07D1}"/>
    <dgm:cxn modelId="{AD90EAD6-E200-6A45-9004-6F501927ADC8}" type="presParOf" srcId="{7BA36145-78B8-C64E-BDE0-89D0606903ED}" destId="{5E92654E-33A6-C041-900F-104FE655690B}" srcOrd="0" destOrd="0" presId="urn:microsoft.com/office/officeart/2005/8/layout/venn3"/>
    <dgm:cxn modelId="{D889479F-12B3-3046-B725-65CB8D41B705}" type="presParOf" srcId="{7BA36145-78B8-C64E-BDE0-89D0606903ED}" destId="{C3B1F20D-AE65-6F45-BFC4-30F5C8CAF6F2}" srcOrd="1" destOrd="0" presId="urn:microsoft.com/office/officeart/2005/8/layout/venn3"/>
    <dgm:cxn modelId="{A22D0C22-55B8-6F45-8933-39968C96C489}" type="presParOf" srcId="{7BA36145-78B8-C64E-BDE0-89D0606903ED}" destId="{F400CC43-0F8F-6748-8F81-65AABDC4BC08}" srcOrd="2" destOrd="0" presId="urn:microsoft.com/office/officeart/2005/8/layout/venn3"/>
    <dgm:cxn modelId="{E031165F-5EDD-664E-B133-0FC52245E828}" type="presParOf" srcId="{7BA36145-78B8-C64E-BDE0-89D0606903ED}" destId="{2B754034-BDD1-AE4F-AC68-65AE71DB1C1C}" srcOrd="3" destOrd="0" presId="urn:microsoft.com/office/officeart/2005/8/layout/venn3"/>
    <dgm:cxn modelId="{12E0992E-27E4-9945-8548-FA57BD88E60B}" type="presParOf" srcId="{7BA36145-78B8-C64E-BDE0-89D0606903ED}" destId="{430ED7C6-8D0D-0D43-9D3F-9BD1FF023CA5}" srcOrd="4"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a:t>Embed evaluation in a rigorous and planned manner as part of the intervention design and delivery process.</a:t>
          </a:r>
          <a:endParaRPr lang="en-US" sz="180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BF5D3BB2-7377-7C4E-8332-8EA7DD318DE6}">
      <dgm:prSet custT="1"/>
      <dgm:spPr/>
      <dgm:t>
        <a:bodyPr/>
        <a:lstStyle/>
        <a:p>
          <a:r>
            <a:rPr lang="en-GB" sz="1800"/>
            <a:t>Ensure co-design and evaluation with young men in order to guarantee centrality of their voices and maximise likely engagement.</a:t>
          </a:r>
          <a:endParaRPr lang="en-US" sz="1800"/>
        </a:p>
      </dgm:t>
    </dgm:pt>
    <dgm:pt modelId="{F34E48FE-59FD-9449-95DB-2333FD04032E}" type="parTrans" cxnId="{5DDF0CDB-EBC3-2549-8A71-4A315164F11F}">
      <dgm:prSet/>
      <dgm:spPr/>
      <dgm:t>
        <a:bodyPr/>
        <a:lstStyle/>
        <a:p>
          <a:endParaRPr lang="en-GB" sz="1800"/>
        </a:p>
      </dgm:t>
    </dgm:pt>
    <dgm:pt modelId="{C640674D-F468-B44D-B0A7-838AB3FA167F}" type="sibTrans" cxnId="{5DDF0CDB-EBC3-2549-8A71-4A315164F11F}">
      <dgm:prSet/>
      <dgm:spPr/>
      <dgm:t>
        <a:bodyPr/>
        <a:lstStyle/>
        <a:p>
          <a:endParaRPr lang="en-GB" sz="1800"/>
        </a:p>
      </dgm:t>
    </dgm:pt>
    <dgm:pt modelId="{488F5DFF-35EA-E84C-A592-034DE3ED9096}">
      <dgm:prSet custT="1"/>
      <dgm:spPr/>
      <dgm:t>
        <a:bodyPr/>
        <a:lstStyle/>
        <a:p>
          <a:r>
            <a:rPr lang="en-GB" sz="1800"/>
            <a:t>Offer flexibility of timing and mode of contact and allow for control and choice in any approach adopted. Prioritise authentic relationships based on genuine interest, recognition, and care. </a:t>
          </a:r>
          <a:endParaRPr lang="en-US" sz="1800"/>
        </a:p>
      </dgm:t>
    </dgm:pt>
    <dgm:pt modelId="{B7EFAC0A-7E5F-8842-AA4F-FAA105C2210E}" type="parTrans" cxnId="{BCFE1555-3665-4F42-B3EE-3EF19FE8EED0}">
      <dgm:prSet/>
      <dgm:spPr/>
      <dgm:t>
        <a:bodyPr/>
        <a:lstStyle/>
        <a:p>
          <a:endParaRPr lang="en-GB" sz="1800"/>
        </a:p>
      </dgm:t>
    </dgm:pt>
    <dgm:pt modelId="{3DFE8C96-2DCF-DB4C-9504-53D3ECC379DF}" type="sibTrans" cxnId="{BCFE1555-3665-4F42-B3EE-3EF19FE8EED0}">
      <dgm:prSet/>
      <dgm:spPr/>
      <dgm:t>
        <a:bodyPr/>
        <a:lstStyle/>
        <a:p>
          <a:endParaRPr lang="en-GB" sz="1800"/>
        </a:p>
      </dgm:t>
    </dgm:pt>
    <dgm:pt modelId="{B6A2CA13-81EC-A242-9962-AC4E55EFF9C8}">
      <dgm:prSet custT="1"/>
      <dgm:spPr/>
      <dgm:t>
        <a:bodyPr/>
        <a:lstStyle/>
        <a:p>
          <a:r>
            <a:rPr lang="en-GB" sz="1800"/>
            <a:t>The  </a:t>
          </a:r>
          <a:r>
            <a:rPr lang="en-GB" sz="1800" b="1">
              <a:hlinkClick xmlns:r="http://schemas.openxmlformats.org/officeDocument/2006/relationships" r:id="rId1"/>
            </a:rPr>
            <a:t>Roca High-Risk Young Men Intervention Model</a:t>
          </a:r>
          <a:r>
            <a:rPr lang="en-GB" sz="1800">
              <a:hlinkClick xmlns:r="http://schemas.openxmlformats.org/officeDocument/2006/relationships" r:id="rId1"/>
            </a:rPr>
            <a:t> </a:t>
          </a:r>
          <a:r>
            <a:rPr lang="en-GB" sz="1800"/>
            <a:t>holds significant potential, especially if adapted to incorporate a trauma-informed approach to practice. </a:t>
          </a:r>
          <a:endParaRPr lang="en-US" sz="1800"/>
        </a:p>
      </dgm:t>
    </dgm:pt>
    <dgm:pt modelId="{5C0EBE84-29A2-3E44-A0AA-9C8BD4CB8843}" type="parTrans" cxnId="{8451FD9F-6D5F-5A49-92BE-573EE9A05311}">
      <dgm:prSet/>
      <dgm:spPr/>
      <dgm:t>
        <a:bodyPr/>
        <a:lstStyle/>
        <a:p>
          <a:endParaRPr lang="en-GB" sz="1800"/>
        </a:p>
      </dgm:t>
    </dgm:pt>
    <dgm:pt modelId="{60AC49E8-15EC-5448-87A3-24D879B09DD5}" type="sibTrans" cxnId="{8451FD9F-6D5F-5A49-92BE-573EE9A05311}">
      <dgm:prSet/>
      <dgm:spPr/>
      <dgm:t>
        <a:bodyPr/>
        <a:lstStyle/>
        <a:p>
          <a:endParaRPr lang="en-GB" sz="1800"/>
        </a:p>
      </dgm:t>
    </dgm:pt>
    <dgm:pt modelId="{9E2C66F3-BC5C-E646-9C0D-958E4CFD7835}">
      <dgm:prSet custT="1"/>
      <dgm:spPr/>
      <dgm:t>
        <a:bodyPr/>
        <a:lstStyle/>
        <a:p>
          <a:r>
            <a:rPr lang="en-GB" sz="1800"/>
            <a:t>Maximise inter-agency collaboration within system design. Consider use and accessibility as key for future service developments.</a:t>
          </a:r>
          <a:endParaRPr lang="en-US" sz="1800"/>
        </a:p>
      </dgm:t>
    </dgm:pt>
    <dgm:pt modelId="{C3FF7C21-CD7F-5F46-BB44-85047C3C95FE}" type="parTrans" cxnId="{51C65016-9145-8041-9F2C-F89F79A2574B}">
      <dgm:prSet/>
      <dgm:spPr/>
      <dgm:t>
        <a:bodyPr/>
        <a:lstStyle/>
        <a:p>
          <a:endParaRPr lang="en-GB" sz="1800"/>
        </a:p>
      </dgm:t>
    </dgm:pt>
    <dgm:pt modelId="{EAA99801-7DEC-AB40-BB3D-C22A6786E74A}" type="sibTrans" cxnId="{51C65016-9145-8041-9F2C-F89F79A2574B}">
      <dgm:prSet/>
      <dgm:spPr/>
      <dgm:t>
        <a:bodyPr/>
        <a:lstStyle/>
        <a:p>
          <a:endParaRPr lang="en-GB" sz="1800"/>
        </a:p>
      </dgm:t>
    </dgm:pt>
    <dgm:pt modelId="{51D9177C-DCBE-B645-9049-F3BBDE1890D8}">
      <dgm:prSet custT="1"/>
      <dgm:spPr/>
      <dgm:t>
        <a:bodyPr/>
        <a:lstStyle/>
        <a:p>
          <a:r>
            <a:rPr lang="en-GB" sz="1800"/>
            <a:t>Foreground young men’s experiences and narratives in every stage of planning and delivery of services. </a:t>
          </a:r>
          <a:endParaRPr lang="en-US" sz="1800"/>
        </a:p>
      </dgm:t>
    </dgm:pt>
    <dgm:pt modelId="{07495601-7C0C-1646-B071-D39DFADBEDFE}" type="parTrans" cxnId="{446B4BB9-D157-E841-AD8D-86C2945E4EEE}">
      <dgm:prSet/>
      <dgm:spPr/>
      <dgm:t>
        <a:bodyPr/>
        <a:lstStyle/>
        <a:p>
          <a:endParaRPr lang="en-GB" sz="1800"/>
        </a:p>
      </dgm:t>
    </dgm:pt>
    <dgm:pt modelId="{DB83C760-9C52-324D-91CD-7B9CA4984139}" type="sibTrans" cxnId="{446B4BB9-D157-E841-AD8D-86C2945E4EEE}">
      <dgm:prSet/>
      <dgm:spPr/>
      <dgm:t>
        <a:bodyPr/>
        <a:lstStyle/>
        <a:p>
          <a:endParaRPr lang="en-GB" sz="1800"/>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6"/>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6" custScaleY="69158"/>
      <dgm:spPr/>
      <dgm:t>
        <a:bodyPr/>
        <a:lstStyle/>
        <a:p>
          <a:endParaRPr lang="en-US"/>
        </a:p>
      </dgm:t>
    </dgm:pt>
    <dgm:pt modelId="{0D256953-CE54-BC4E-BC18-D8E07C3621D9}" type="pres">
      <dgm:prSet presAssocID="{54886895-F302-44F9-9432-146E721759C1}" presName="vert1" presStyleCnt="0"/>
      <dgm:spPr/>
    </dgm:pt>
    <dgm:pt modelId="{F1BA35E1-8F14-2440-92D9-BE70EA5F7CC0}" type="pres">
      <dgm:prSet presAssocID="{BF5D3BB2-7377-7C4E-8332-8EA7DD318DE6}" presName="thickLine" presStyleLbl="alignNode1" presStyleIdx="1" presStyleCnt="6"/>
      <dgm:spPr/>
    </dgm:pt>
    <dgm:pt modelId="{5AC4632E-4F67-B144-980E-AE76FEA087FB}" type="pres">
      <dgm:prSet presAssocID="{BF5D3BB2-7377-7C4E-8332-8EA7DD318DE6}" presName="horz1" presStyleCnt="0"/>
      <dgm:spPr/>
    </dgm:pt>
    <dgm:pt modelId="{BDD146FE-87FD-024D-93B3-45030ADF079B}" type="pres">
      <dgm:prSet presAssocID="{BF5D3BB2-7377-7C4E-8332-8EA7DD318DE6}" presName="tx1" presStyleLbl="revTx" presStyleIdx="1" presStyleCnt="6"/>
      <dgm:spPr/>
      <dgm:t>
        <a:bodyPr/>
        <a:lstStyle/>
        <a:p>
          <a:endParaRPr lang="en-US"/>
        </a:p>
      </dgm:t>
    </dgm:pt>
    <dgm:pt modelId="{05736324-A091-244A-B394-FC832F570C68}" type="pres">
      <dgm:prSet presAssocID="{BF5D3BB2-7377-7C4E-8332-8EA7DD318DE6}" presName="vert1" presStyleCnt="0"/>
      <dgm:spPr/>
    </dgm:pt>
    <dgm:pt modelId="{0BCDB380-FD6A-194E-A1D3-2E77343F06B2}" type="pres">
      <dgm:prSet presAssocID="{488F5DFF-35EA-E84C-A592-034DE3ED9096}" presName="thickLine" presStyleLbl="alignNode1" presStyleIdx="2" presStyleCnt="6"/>
      <dgm:spPr/>
    </dgm:pt>
    <dgm:pt modelId="{99F9C598-6FCE-054E-8E3E-D9034F42EDF9}" type="pres">
      <dgm:prSet presAssocID="{488F5DFF-35EA-E84C-A592-034DE3ED9096}" presName="horz1" presStyleCnt="0"/>
      <dgm:spPr/>
    </dgm:pt>
    <dgm:pt modelId="{9F1EAF04-C938-0142-A6C4-31C3B75252DB}" type="pres">
      <dgm:prSet presAssocID="{488F5DFF-35EA-E84C-A592-034DE3ED9096}" presName="tx1" presStyleLbl="revTx" presStyleIdx="2" presStyleCnt="6"/>
      <dgm:spPr/>
      <dgm:t>
        <a:bodyPr/>
        <a:lstStyle/>
        <a:p>
          <a:endParaRPr lang="en-US"/>
        </a:p>
      </dgm:t>
    </dgm:pt>
    <dgm:pt modelId="{4FDD5AB7-D6E7-4D43-AA10-57A9A09A5BB9}" type="pres">
      <dgm:prSet presAssocID="{488F5DFF-35EA-E84C-A592-034DE3ED9096}" presName="vert1" presStyleCnt="0"/>
      <dgm:spPr/>
    </dgm:pt>
    <dgm:pt modelId="{935D372F-6320-294A-8167-C8818E6052D1}" type="pres">
      <dgm:prSet presAssocID="{B6A2CA13-81EC-A242-9962-AC4E55EFF9C8}" presName="thickLine" presStyleLbl="alignNode1" presStyleIdx="3" presStyleCnt="6"/>
      <dgm:spPr/>
    </dgm:pt>
    <dgm:pt modelId="{6A12BD80-8024-BA4D-A84F-9A3D55D4BA54}" type="pres">
      <dgm:prSet presAssocID="{B6A2CA13-81EC-A242-9962-AC4E55EFF9C8}" presName="horz1" presStyleCnt="0"/>
      <dgm:spPr/>
    </dgm:pt>
    <dgm:pt modelId="{0DE63264-3AED-0D4D-A13B-2D85BACC4100}" type="pres">
      <dgm:prSet presAssocID="{B6A2CA13-81EC-A242-9962-AC4E55EFF9C8}" presName="tx1" presStyleLbl="revTx" presStyleIdx="3" presStyleCnt="6"/>
      <dgm:spPr/>
      <dgm:t>
        <a:bodyPr/>
        <a:lstStyle/>
        <a:p>
          <a:endParaRPr lang="en-US"/>
        </a:p>
      </dgm:t>
    </dgm:pt>
    <dgm:pt modelId="{78823E0A-EA5F-DA40-9D60-F541B4DEE198}" type="pres">
      <dgm:prSet presAssocID="{B6A2CA13-81EC-A242-9962-AC4E55EFF9C8}" presName="vert1" presStyleCnt="0"/>
      <dgm:spPr/>
    </dgm:pt>
    <dgm:pt modelId="{1DAF6B4A-95C5-1246-B244-9C079BF41216}" type="pres">
      <dgm:prSet presAssocID="{9E2C66F3-BC5C-E646-9C0D-958E4CFD7835}" presName="thickLine" presStyleLbl="alignNode1" presStyleIdx="4" presStyleCnt="6"/>
      <dgm:spPr/>
    </dgm:pt>
    <dgm:pt modelId="{3461129A-6F1A-7347-A3C6-0A1BE28C694C}" type="pres">
      <dgm:prSet presAssocID="{9E2C66F3-BC5C-E646-9C0D-958E4CFD7835}" presName="horz1" presStyleCnt="0"/>
      <dgm:spPr/>
    </dgm:pt>
    <dgm:pt modelId="{54BEF657-D65F-224C-A4A0-979D6CD89694}" type="pres">
      <dgm:prSet presAssocID="{9E2C66F3-BC5C-E646-9C0D-958E4CFD7835}" presName="tx1" presStyleLbl="revTx" presStyleIdx="4" presStyleCnt="6"/>
      <dgm:spPr/>
      <dgm:t>
        <a:bodyPr/>
        <a:lstStyle/>
        <a:p>
          <a:endParaRPr lang="en-US"/>
        </a:p>
      </dgm:t>
    </dgm:pt>
    <dgm:pt modelId="{DB880597-50BB-194C-906E-DF65952C3E13}" type="pres">
      <dgm:prSet presAssocID="{9E2C66F3-BC5C-E646-9C0D-958E4CFD7835}" presName="vert1" presStyleCnt="0"/>
      <dgm:spPr/>
    </dgm:pt>
    <dgm:pt modelId="{F8C006A3-4B95-1B42-9C36-BF6E3E41FE28}" type="pres">
      <dgm:prSet presAssocID="{51D9177C-DCBE-B645-9049-F3BBDE1890D8}" presName="thickLine" presStyleLbl="alignNode1" presStyleIdx="5" presStyleCnt="6"/>
      <dgm:spPr/>
    </dgm:pt>
    <dgm:pt modelId="{6CD36806-D66D-E44B-A941-ABF5B395CF07}" type="pres">
      <dgm:prSet presAssocID="{51D9177C-DCBE-B645-9049-F3BBDE1890D8}" presName="horz1" presStyleCnt="0"/>
      <dgm:spPr/>
    </dgm:pt>
    <dgm:pt modelId="{DF3E53C1-D5AB-4E4A-8C88-9AB082121913}" type="pres">
      <dgm:prSet presAssocID="{51D9177C-DCBE-B645-9049-F3BBDE1890D8}" presName="tx1" presStyleLbl="revTx" presStyleIdx="5" presStyleCnt="6"/>
      <dgm:spPr/>
      <dgm:t>
        <a:bodyPr/>
        <a:lstStyle/>
        <a:p>
          <a:endParaRPr lang="en-US"/>
        </a:p>
      </dgm:t>
    </dgm:pt>
    <dgm:pt modelId="{C0F24607-DA41-F647-9566-E5E245ECE992}" type="pres">
      <dgm:prSet presAssocID="{51D9177C-DCBE-B645-9049-F3BBDE1890D8}" presName="vert1" presStyleCnt="0"/>
      <dgm:spPr/>
    </dgm:pt>
  </dgm:ptLst>
  <dgm:cxnLst>
    <dgm:cxn modelId="{AE9E2146-7CB1-464D-90DD-891B8D5B6F03}" type="presOf" srcId="{51D9177C-DCBE-B645-9049-F3BBDE1890D8}" destId="{DF3E53C1-D5AB-4E4A-8C88-9AB082121913}" srcOrd="0" destOrd="0" presId="urn:microsoft.com/office/officeart/2008/layout/LinedList"/>
    <dgm:cxn modelId="{BCFE1555-3665-4F42-B3EE-3EF19FE8EED0}" srcId="{F4C45C9C-658D-4002-8B9A-3E7823D8CDA1}" destId="{488F5DFF-35EA-E84C-A592-034DE3ED9096}" srcOrd="2" destOrd="0" parTransId="{B7EFAC0A-7E5F-8842-AA4F-FAA105C2210E}" sibTransId="{3DFE8C96-2DCF-DB4C-9504-53D3ECC379DF}"/>
    <dgm:cxn modelId="{5D5ACE02-794E-9148-B6D7-CF5E2F3ACB4B}" type="presOf" srcId="{9E2C66F3-BC5C-E646-9C0D-958E4CFD7835}" destId="{54BEF657-D65F-224C-A4A0-979D6CD89694}" srcOrd="0" destOrd="0" presId="urn:microsoft.com/office/officeart/2008/layout/LinedList"/>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A8E0F115-119F-437B-A831-A0CB6CB7AC4B}" srcId="{F4C45C9C-658D-4002-8B9A-3E7823D8CDA1}" destId="{54886895-F302-44F9-9432-146E721759C1}" srcOrd="0" destOrd="0" parTransId="{D9F542A7-1267-4AFE-804A-D189DF262F59}" sibTransId="{A4AECC05-0E3A-4543-9155-1B0ECA9B31F0}"/>
    <dgm:cxn modelId="{2F78FFA4-7D26-5940-B3D0-145F26718712}" type="presOf" srcId="{488F5DFF-35EA-E84C-A592-034DE3ED9096}" destId="{9F1EAF04-C938-0142-A6C4-31C3B75252DB}" srcOrd="0" destOrd="0" presId="urn:microsoft.com/office/officeart/2008/layout/LinedList"/>
    <dgm:cxn modelId="{446B4BB9-D157-E841-AD8D-86C2945E4EEE}" srcId="{F4C45C9C-658D-4002-8B9A-3E7823D8CDA1}" destId="{51D9177C-DCBE-B645-9049-F3BBDE1890D8}" srcOrd="5" destOrd="0" parTransId="{07495601-7C0C-1646-B071-D39DFADBEDFE}" sibTransId="{DB83C760-9C52-324D-91CD-7B9CA4984139}"/>
    <dgm:cxn modelId="{5DDF0CDB-EBC3-2549-8A71-4A315164F11F}" srcId="{F4C45C9C-658D-4002-8B9A-3E7823D8CDA1}" destId="{BF5D3BB2-7377-7C4E-8332-8EA7DD318DE6}" srcOrd="1" destOrd="0" parTransId="{F34E48FE-59FD-9449-95DB-2333FD04032E}" sibTransId="{C640674D-F468-B44D-B0A7-838AB3FA167F}"/>
    <dgm:cxn modelId="{7C6BD226-9F09-384A-89DE-D96C05376301}" type="presOf" srcId="{BF5D3BB2-7377-7C4E-8332-8EA7DD318DE6}" destId="{BDD146FE-87FD-024D-93B3-45030ADF079B}" srcOrd="0" destOrd="0" presId="urn:microsoft.com/office/officeart/2008/layout/LinedList"/>
    <dgm:cxn modelId="{51C65016-9145-8041-9F2C-F89F79A2574B}" srcId="{F4C45C9C-658D-4002-8B9A-3E7823D8CDA1}" destId="{9E2C66F3-BC5C-E646-9C0D-958E4CFD7835}" srcOrd="4" destOrd="0" parTransId="{C3FF7C21-CD7F-5F46-BB44-85047C3C95FE}" sibTransId="{EAA99801-7DEC-AB40-BB3D-C22A6786E74A}"/>
    <dgm:cxn modelId="{69A5BF6C-3FDD-784A-A3BE-35500335A37F}" type="presOf" srcId="{B6A2CA13-81EC-A242-9962-AC4E55EFF9C8}" destId="{0DE63264-3AED-0D4D-A13B-2D85BACC4100}" srcOrd="0" destOrd="0" presId="urn:microsoft.com/office/officeart/2008/layout/LinedList"/>
    <dgm:cxn modelId="{8451FD9F-6D5F-5A49-92BE-573EE9A05311}" srcId="{F4C45C9C-658D-4002-8B9A-3E7823D8CDA1}" destId="{B6A2CA13-81EC-A242-9962-AC4E55EFF9C8}" srcOrd="3" destOrd="0" parTransId="{5C0EBE84-29A2-3E44-A0AA-9C8BD4CB8843}" sibTransId="{60AC49E8-15EC-5448-87A3-24D879B09DD5}"/>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9CBBEC65-6532-FA4D-8EE2-563C4BCFF20D}" type="presParOf" srcId="{94CA67C5-B072-1A40-B3F2-A1AEC317B9E7}" destId="{F1BA35E1-8F14-2440-92D9-BE70EA5F7CC0}" srcOrd="2" destOrd="0" presId="urn:microsoft.com/office/officeart/2008/layout/LinedList"/>
    <dgm:cxn modelId="{73EBF799-C0CD-C949-8DF5-BC463207E9FD}" type="presParOf" srcId="{94CA67C5-B072-1A40-B3F2-A1AEC317B9E7}" destId="{5AC4632E-4F67-B144-980E-AE76FEA087FB}" srcOrd="3" destOrd="0" presId="urn:microsoft.com/office/officeart/2008/layout/LinedList"/>
    <dgm:cxn modelId="{AF3649F1-F3E6-C74A-BE2C-4EA916584DB3}" type="presParOf" srcId="{5AC4632E-4F67-B144-980E-AE76FEA087FB}" destId="{BDD146FE-87FD-024D-93B3-45030ADF079B}" srcOrd="0" destOrd="0" presId="urn:microsoft.com/office/officeart/2008/layout/LinedList"/>
    <dgm:cxn modelId="{B53D9F04-931A-EF42-8655-AC78A48BFCA5}" type="presParOf" srcId="{5AC4632E-4F67-B144-980E-AE76FEA087FB}" destId="{05736324-A091-244A-B394-FC832F570C68}" srcOrd="1" destOrd="0" presId="urn:microsoft.com/office/officeart/2008/layout/LinedList"/>
    <dgm:cxn modelId="{8F88A9D8-7CAC-B740-89F3-18FE1B14E19F}" type="presParOf" srcId="{94CA67C5-B072-1A40-B3F2-A1AEC317B9E7}" destId="{0BCDB380-FD6A-194E-A1D3-2E77343F06B2}" srcOrd="4" destOrd="0" presId="urn:microsoft.com/office/officeart/2008/layout/LinedList"/>
    <dgm:cxn modelId="{489B03FF-41CF-744A-AD89-20352CE78ABD}" type="presParOf" srcId="{94CA67C5-B072-1A40-B3F2-A1AEC317B9E7}" destId="{99F9C598-6FCE-054E-8E3E-D9034F42EDF9}" srcOrd="5" destOrd="0" presId="urn:microsoft.com/office/officeart/2008/layout/LinedList"/>
    <dgm:cxn modelId="{FD0666FF-E60D-E741-8FF5-39430420B262}" type="presParOf" srcId="{99F9C598-6FCE-054E-8E3E-D9034F42EDF9}" destId="{9F1EAF04-C938-0142-A6C4-31C3B75252DB}" srcOrd="0" destOrd="0" presId="urn:microsoft.com/office/officeart/2008/layout/LinedList"/>
    <dgm:cxn modelId="{03D93040-8A0F-754D-8718-6913CE58EE01}" type="presParOf" srcId="{99F9C598-6FCE-054E-8E3E-D9034F42EDF9}" destId="{4FDD5AB7-D6E7-4D43-AA10-57A9A09A5BB9}" srcOrd="1" destOrd="0" presId="urn:microsoft.com/office/officeart/2008/layout/LinedList"/>
    <dgm:cxn modelId="{BD0C3A0A-548C-F246-8849-1603C23EF114}" type="presParOf" srcId="{94CA67C5-B072-1A40-B3F2-A1AEC317B9E7}" destId="{935D372F-6320-294A-8167-C8818E6052D1}" srcOrd="6" destOrd="0" presId="urn:microsoft.com/office/officeart/2008/layout/LinedList"/>
    <dgm:cxn modelId="{A51D929C-B9A6-714F-BC2E-FBC6A2A24D34}" type="presParOf" srcId="{94CA67C5-B072-1A40-B3F2-A1AEC317B9E7}" destId="{6A12BD80-8024-BA4D-A84F-9A3D55D4BA54}" srcOrd="7" destOrd="0" presId="urn:microsoft.com/office/officeart/2008/layout/LinedList"/>
    <dgm:cxn modelId="{5C910248-DAAF-384D-B662-1A0A3E837A66}" type="presParOf" srcId="{6A12BD80-8024-BA4D-A84F-9A3D55D4BA54}" destId="{0DE63264-3AED-0D4D-A13B-2D85BACC4100}" srcOrd="0" destOrd="0" presId="urn:microsoft.com/office/officeart/2008/layout/LinedList"/>
    <dgm:cxn modelId="{BD4EBFD3-1B6F-AA46-8703-269A6C40EE0E}" type="presParOf" srcId="{6A12BD80-8024-BA4D-A84F-9A3D55D4BA54}" destId="{78823E0A-EA5F-DA40-9D60-F541B4DEE198}" srcOrd="1" destOrd="0" presId="urn:microsoft.com/office/officeart/2008/layout/LinedList"/>
    <dgm:cxn modelId="{05162433-8F32-2440-981A-9BCE6D2D7AF2}" type="presParOf" srcId="{94CA67C5-B072-1A40-B3F2-A1AEC317B9E7}" destId="{1DAF6B4A-95C5-1246-B244-9C079BF41216}" srcOrd="8" destOrd="0" presId="urn:microsoft.com/office/officeart/2008/layout/LinedList"/>
    <dgm:cxn modelId="{538B4730-0E08-B241-A476-019BB89C69C1}" type="presParOf" srcId="{94CA67C5-B072-1A40-B3F2-A1AEC317B9E7}" destId="{3461129A-6F1A-7347-A3C6-0A1BE28C694C}" srcOrd="9" destOrd="0" presId="urn:microsoft.com/office/officeart/2008/layout/LinedList"/>
    <dgm:cxn modelId="{50CD74CB-235C-E441-BF4E-02054BD6111B}" type="presParOf" srcId="{3461129A-6F1A-7347-A3C6-0A1BE28C694C}" destId="{54BEF657-D65F-224C-A4A0-979D6CD89694}" srcOrd="0" destOrd="0" presId="urn:microsoft.com/office/officeart/2008/layout/LinedList"/>
    <dgm:cxn modelId="{63E0CC60-1B40-1F47-8C37-2CEC79A1C7A0}" type="presParOf" srcId="{3461129A-6F1A-7347-A3C6-0A1BE28C694C}" destId="{DB880597-50BB-194C-906E-DF65952C3E13}" srcOrd="1" destOrd="0" presId="urn:microsoft.com/office/officeart/2008/layout/LinedList"/>
    <dgm:cxn modelId="{BF2537EE-1BB1-984A-BD41-348530FD19BD}" type="presParOf" srcId="{94CA67C5-B072-1A40-B3F2-A1AEC317B9E7}" destId="{F8C006A3-4B95-1B42-9C36-BF6E3E41FE28}" srcOrd="10" destOrd="0" presId="urn:microsoft.com/office/officeart/2008/layout/LinedList"/>
    <dgm:cxn modelId="{B2EE043C-4589-6F45-8DEB-A079363B4D2A}" type="presParOf" srcId="{94CA67C5-B072-1A40-B3F2-A1AEC317B9E7}" destId="{6CD36806-D66D-E44B-A941-ABF5B395CF07}" srcOrd="11" destOrd="0" presId="urn:microsoft.com/office/officeart/2008/layout/LinedList"/>
    <dgm:cxn modelId="{E70FA4BE-084D-C948-BF6D-F97DA2711AB5}" type="presParOf" srcId="{6CD36806-D66D-E44B-A941-ABF5B395CF07}" destId="{DF3E53C1-D5AB-4E4A-8C88-9AB082121913}" srcOrd="0" destOrd="0" presId="urn:microsoft.com/office/officeart/2008/layout/LinedList"/>
    <dgm:cxn modelId="{4FC72900-B6E3-0146-818D-BC7FB8962830}" type="presParOf" srcId="{6CD36806-D66D-E44B-A941-ABF5B395CF07}" destId="{C0F24607-DA41-F647-9566-E5E245ECE992}"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54886895-F302-44F9-9432-146E721759C1}">
      <dgm:prSet/>
      <dgm:spPr/>
      <dgm:t>
        <a:bodyPr/>
        <a:lstStyle/>
        <a:p>
          <a:r>
            <a:rPr lang="en-GB">
              <a:ea typeface="Times New Roman" panose="02020603050405020304" pitchFamily="18" charset="0"/>
              <a:cs typeface="Times New Roman" panose="02020603050405020304" pitchFamily="18" charset="0"/>
            </a:rPr>
            <a:t>The research results will be taken for discussion to the Brighton and Hove Strategic Adolescent Management Board and the Sussex Violence Reduction Partnership.  The focus will be on how to integrate learning into practice with a view to implementing citywide actions.</a:t>
          </a:r>
          <a:endParaRPr lang="en-US"/>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a:p>
      </dgm:t>
    </dgm:pt>
    <dgm:pt modelId="{76349461-04BE-BA4E-A805-9394CA795B09}">
      <dgm:prSet/>
      <dgm:spPr/>
      <dgm:t>
        <a:bodyPr/>
        <a:lstStyle/>
        <a:p>
          <a:r>
            <a:rPr lang="en-GB" dirty="0">
              <a:ea typeface="Times New Roman" panose="02020603050405020304" pitchFamily="18" charset="0"/>
              <a:cs typeface="Times New Roman" panose="02020603050405020304" pitchFamily="18" charset="0"/>
            </a:rPr>
            <a:t>Organisations and partnerships from the community and voluntary sector will be invited to apply to The Pebble Trust for funding to support a pilot project based on the results of this research.  For further information, please see The Pebble Trust website </a:t>
          </a:r>
          <a:r>
            <a:rPr lang="en-GB" dirty="0">
              <a:ea typeface="Times New Roman" panose="02020603050405020304" pitchFamily="18" charset="0"/>
              <a:cs typeface="Times New Roman" panose="02020603050405020304" pitchFamily="18" charset="0"/>
              <a:hlinkClick xmlns:r="http://schemas.openxmlformats.org/officeDocument/2006/relationships" r:id="rId1">
                <a:extLst>
                  <a:ext uri="{A12FA001-AC4F-418D-AE19-62706E023703}">
                    <ahyp:hlinkClr xmlns="" xmlns:dgm="http://schemas.openxmlformats.org/drawingml/2006/diagram" xmlns:a="http://schemas.openxmlformats.org/drawingml/2006/main" xmlns:r="http://schemas.openxmlformats.org/officeDocument/2006/relationships" xmlns:ahyp="http://schemas.microsoft.com/office/drawing/2018/hyperlinkcolor" val="tx"/>
                  </a:ext>
                </a:extLst>
              </a:hlinkClick>
            </a:rPr>
            <a:t>www.pebbletrust.org</a:t>
          </a:r>
          <a:endParaRPr lang="en-GB" dirty="0">
            <a:ea typeface="Times New Roman" panose="02020603050405020304" pitchFamily="18" charset="0"/>
            <a:cs typeface="Times New Roman" panose="02020603050405020304" pitchFamily="18" charset="0"/>
          </a:endParaRPr>
        </a:p>
      </dgm:t>
    </dgm:pt>
    <dgm:pt modelId="{91B3DA3F-AD54-4442-8092-B90B08C01491}" type="parTrans" cxnId="{7DC3F4A5-6F47-0B4F-905A-313AD160701C}">
      <dgm:prSet/>
      <dgm:spPr/>
      <dgm:t>
        <a:bodyPr/>
        <a:lstStyle/>
        <a:p>
          <a:endParaRPr lang="en-GB" sz="1800"/>
        </a:p>
      </dgm:t>
    </dgm:pt>
    <dgm:pt modelId="{2A34B2FC-E1AC-654F-BCD9-CA85D9951A88}" type="sibTrans" cxnId="{7DC3F4A5-6F47-0B4F-905A-313AD160701C}">
      <dgm:prSet/>
      <dgm:spPr/>
      <dgm:t>
        <a:bodyPr/>
        <a:lstStyle/>
        <a:p>
          <a:endParaRPr lang="en-GB"/>
        </a:p>
      </dgm:t>
    </dgm:pt>
    <dgm:pt modelId="{52617B37-A581-B440-AC96-6D7F7B0CA0A1}">
      <dgm:prSet/>
      <dgm:spPr/>
      <dgm:t>
        <a:bodyPr/>
        <a:lstStyle/>
        <a:p>
          <a:r>
            <a:rPr lang="en-GB">
              <a:ea typeface="Times New Roman" panose="02020603050405020304" pitchFamily="18" charset="0"/>
              <a:cs typeface="Times New Roman" panose="02020603050405020304" pitchFamily="18" charset="0"/>
            </a:rPr>
            <a:t>T</a:t>
          </a:r>
          <a:r>
            <a:rPr lang="en-US">
              <a:ea typeface="Times New Roman" panose="02020603050405020304" pitchFamily="18" charset="0"/>
              <a:cs typeface="Times New Roman" panose="02020603050405020304" pitchFamily="18" charset="0"/>
            </a:rPr>
            <a:t>he</a:t>
          </a:r>
          <a:r>
            <a:rPr lang="en-GB">
              <a:ea typeface="Times New Roman" panose="02020603050405020304" pitchFamily="18" charset="0"/>
              <a:cs typeface="Times New Roman" panose="02020603050405020304" pitchFamily="18" charset="0"/>
            </a:rPr>
            <a:t> findings of this report will be used within Brighton and Hove City Council and across the community and voluntary sector to inform best practice in working with young men.</a:t>
          </a:r>
        </a:p>
      </dgm:t>
    </dgm:pt>
    <dgm:pt modelId="{D912CEDE-3EE4-9D45-A886-3756182633A0}" type="parTrans" cxnId="{E26A4ED3-4874-574E-BBE4-2A2CAE4D1787}">
      <dgm:prSet/>
      <dgm:spPr/>
      <dgm:t>
        <a:bodyPr/>
        <a:lstStyle/>
        <a:p>
          <a:endParaRPr lang="en-GB" sz="1800"/>
        </a:p>
      </dgm:t>
    </dgm:pt>
    <dgm:pt modelId="{AC01CD70-FAFE-E54E-9B60-5D8FA629CE17}" type="sibTrans" cxnId="{E26A4ED3-4874-574E-BBE4-2A2CAE4D1787}">
      <dgm:prSet/>
      <dgm:spPr/>
      <dgm:t>
        <a:bodyPr/>
        <a:lstStyle/>
        <a:p>
          <a:endParaRPr lang="en-GB"/>
        </a:p>
      </dgm:t>
    </dgm:pt>
    <dgm:pt modelId="{E7751E58-B914-0E44-A2C8-729E564CED48}">
      <dgm:prSet/>
      <dgm:spPr/>
      <dgm:t>
        <a:bodyPr/>
        <a:lstStyle/>
        <a:p>
          <a:r>
            <a:rPr lang="en-GB">
              <a:ea typeface="Times New Roman" panose="02020603050405020304" pitchFamily="18" charset="0"/>
              <a:cs typeface="Times New Roman" panose="02020603050405020304" pitchFamily="18" charset="0"/>
            </a:rPr>
            <a:t>The full executive summary of the report may be accessed via The Pebble Trust website (</a:t>
          </a:r>
          <a:r>
            <a:rPr lang="en-GB">
              <a:ea typeface="Times New Roman" panose="02020603050405020304" pitchFamily="18" charset="0"/>
              <a:cs typeface="Times New Roman" panose="02020603050405020304" pitchFamily="18" charset="0"/>
              <a:hlinkClick xmlns:r="http://schemas.openxmlformats.org/officeDocument/2006/relationships" r:id="rId2">
                <a:extLst>
                  <a:ext uri="{A12FA001-AC4F-418D-AE19-62706E023703}">
                    <ahyp:hlinkClr xmlns="" xmlns:dgm="http://schemas.openxmlformats.org/drawingml/2006/diagram" xmlns:a="http://schemas.openxmlformats.org/drawingml/2006/main" xmlns:r="http://schemas.openxmlformats.org/officeDocument/2006/relationships" xmlns:ahyp="http://schemas.microsoft.com/office/drawing/2018/hyperlinkcolor" val="tx"/>
                  </a:ext>
                </a:extLst>
              </a:hlinkClick>
            </a:rPr>
            <a:t>www.pebbletrust.org</a:t>
          </a:r>
          <a:r>
            <a:rPr lang="en-GB">
              <a:ea typeface="Times New Roman" panose="02020603050405020304" pitchFamily="18" charset="0"/>
              <a:cs typeface="Times New Roman" panose="02020603050405020304" pitchFamily="18" charset="0"/>
            </a:rPr>
            <a:t>)</a:t>
          </a:r>
        </a:p>
      </dgm:t>
    </dgm:pt>
    <dgm:pt modelId="{67CF4955-8D4C-8746-A62A-7C60F9FD69E9}" type="parTrans" cxnId="{C7EBB49B-E5AC-6845-83FF-2ACAA2F1A723}">
      <dgm:prSet/>
      <dgm:spPr/>
      <dgm:t>
        <a:bodyPr/>
        <a:lstStyle/>
        <a:p>
          <a:endParaRPr lang="en-GB" sz="1800"/>
        </a:p>
      </dgm:t>
    </dgm:pt>
    <dgm:pt modelId="{D6B20613-738A-3742-BEE9-846D654833E5}" type="sibTrans" cxnId="{C7EBB49B-E5AC-6845-83FF-2ACAA2F1A723}">
      <dgm:prSet/>
      <dgm:spPr/>
      <dgm:t>
        <a:bodyPr/>
        <a:lstStyle/>
        <a:p>
          <a:endParaRPr lang="en-GB"/>
        </a:p>
      </dgm:t>
    </dgm:pt>
    <dgm:pt modelId="{929EF159-BC8D-F147-8F35-28840A721702}" type="pres">
      <dgm:prSet presAssocID="{F4C45C9C-658D-4002-8B9A-3E7823D8CDA1}" presName="vert0" presStyleCnt="0">
        <dgm:presLayoutVars>
          <dgm:dir/>
          <dgm:animOne val="branch"/>
          <dgm:animLvl val="lvl"/>
        </dgm:presLayoutVars>
      </dgm:prSet>
      <dgm:spPr/>
      <dgm:t>
        <a:bodyPr/>
        <a:lstStyle/>
        <a:p>
          <a:endParaRPr lang="en-US"/>
        </a:p>
      </dgm:t>
    </dgm:pt>
    <dgm:pt modelId="{5546014E-4409-1748-ADEE-F19ADE53979F}" type="pres">
      <dgm:prSet presAssocID="{54886895-F302-44F9-9432-146E721759C1}" presName="thickLine" presStyleLbl="alignNode1" presStyleIdx="0" presStyleCnt="4"/>
      <dgm:spPr/>
    </dgm:pt>
    <dgm:pt modelId="{102504FA-928F-C542-9BF8-437CD7B2B87C}" type="pres">
      <dgm:prSet presAssocID="{54886895-F302-44F9-9432-146E721759C1}" presName="horz1" presStyleCnt="0"/>
      <dgm:spPr/>
    </dgm:pt>
    <dgm:pt modelId="{6EEDE1B7-111A-1C4A-8573-961BD97CC9B9}" type="pres">
      <dgm:prSet presAssocID="{54886895-F302-44F9-9432-146E721759C1}" presName="tx1" presStyleLbl="revTx" presStyleIdx="0" presStyleCnt="4"/>
      <dgm:spPr/>
      <dgm:t>
        <a:bodyPr/>
        <a:lstStyle/>
        <a:p>
          <a:endParaRPr lang="en-US"/>
        </a:p>
      </dgm:t>
    </dgm:pt>
    <dgm:pt modelId="{B0E57182-B8CB-7843-B007-F723BAD7244B}" type="pres">
      <dgm:prSet presAssocID="{54886895-F302-44F9-9432-146E721759C1}" presName="vert1" presStyleCnt="0"/>
      <dgm:spPr/>
    </dgm:pt>
    <dgm:pt modelId="{7CDED2D8-3217-DD47-ADDC-CD092C583E3A}" type="pres">
      <dgm:prSet presAssocID="{76349461-04BE-BA4E-A805-9394CA795B09}" presName="thickLine" presStyleLbl="alignNode1" presStyleIdx="1" presStyleCnt="4"/>
      <dgm:spPr/>
    </dgm:pt>
    <dgm:pt modelId="{A30978E2-0469-1D4A-A86C-67D2E252F942}" type="pres">
      <dgm:prSet presAssocID="{76349461-04BE-BA4E-A805-9394CA795B09}" presName="horz1" presStyleCnt="0"/>
      <dgm:spPr/>
    </dgm:pt>
    <dgm:pt modelId="{8791F9B9-9070-6143-ACEF-2FDDFB3391C7}" type="pres">
      <dgm:prSet presAssocID="{76349461-04BE-BA4E-A805-9394CA795B09}" presName="tx1" presStyleLbl="revTx" presStyleIdx="1" presStyleCnt="4" custScaleY="132978"/>
      <dgm:spPr/>
      <dgm:t>
        <a:bodyPr/>
        <a:lstStyle/>
        <a:p>
          <a:endParaRPr lang="en-US"/>
        </a:p>
      </dgm:t>
    </dgm:pt>
    <dgm:pt modelId="{552F6202-55AF-8346-B51C-02159FCBE4F2}" type="pres">
      <dgm:prSet presAssocID="{76349461-04BE-BA4E-A805-9394CA795B09}" presName="vert1" presStyleCnt="0"/>
      <dgm:spPr/>
    </dgm:pt>
    <dgm:pt modelId="{9721D309-1276-7F48-B588-39CE86E00F7F}" type="pres">
      <dgm:prSet presAssocID="{52617B37-A581-B440-AC96-6D7F7B0CA0A1}" presName="thickLine" presStyleLbl="alignNode1" presStyleIdx="2" presStyleCnt="4"/>
      <dgm:spPr/>
    </dgm:pt>
    <dgm:pt modelId="{5BA3188A-4D5E-694B-920F-864F7E27B916}" type="pres">
      <dgm:prSet presAssocID="{52617B37-A581-B440-AC96-6D7F7B0CA0A1}" presName="horz1" presStyleCnt="0"/>
      <dgm:spPr/>
    </dgm:pt>
    <dgm:pt modelId="{1DB2A61F-7F2D-7947-926D-2342436F805B}" type="pres">
      <dgm:prSet presAssocID="{52617B37-A581-B440-AC96-6D7F7B0CA0A1}" presName="tx1" presStyleLbl="revTx" presStyleIdx="2" presStyleCnt="4"/>
      <dgm:spPr/>
      <dgm:t>
        <a:bodyPr/>
        <a:lstStyle/>
        <a:p>
          <a:endParaRPr lang="en-US"/>
        </a:p>
      </dgm:t>
    </dgm:pt>
    <dgm:pt modelId="{8DDA192F-AE6B-9248-BF3B-802A45DA1750}" type="pres">
      <dgm:prSet presAssocID="{52617B37-A581-B440-AC96-6D7F7B0CA0A1}" presName="vert1" presStyleCnt="0"/>
      <dgm:spPr/>
    </dgm:pt>
    <dgm:pt modelId="{6DBEADE2-1754-3F4F-9E7A-5E2BC3D7CC4C}" type="pres">
      <dgm:prSet presAssocID="{E7751E58-B914-0E44-A2C8-729E564CED48}" presName="thickLine" presStyleLbl="alignNode1" presStyleIdx="3" presStyleCnt="4"/>
      <dgm:spPr/>
    </dgm:pt>
    <dgm:pt modelId="{94C4AB41-30CD-1F4A-853B-701995AE25DF}" type="pres">
      <dgm:prSet presAssocID="{E7751E58-B914-0E44-A2C8-729E564CED48}" presName="horz1" presStyleCnt="0"/>
      <dgm:spPr/>
    </dgm:pt>
    <dgm:pt modelId="{608DCDF1-8336-9E46-B5B1-E61F130C1DDF}" type="pres">
      <dgm:prSet presAssocID="{E7751E58-B914-0E44-A2C8-729E564CED48}" presName="tx1" presStyleLbl="revTx" presStyleIdx="3" presStyleCnt="4"/>
      <dgm:spPr/>
      <dgm:t>
        <a:bodyPr/>
        <a:lstStyle/>
        <a:p>
          <a:endParaRPr lang="en-US"/>
        </a:p>
      </dgm:t>
    </dgm:pt>
    <dgm:pt modelId="{9B14F97A-C87B-2F4D-A3F5-1D613C974658}" type="pres">
      <dgm:prSet presAssocID="{E7751E58-B914-0E44-A2C8-729E564CED48}" presName="vert1" presStyleCnt="0"/>
      <dgm:spPr/>
    </dgm:pt>
  </dgm:ptLst>
  <dgm:cxnLst>
    <dgm:cxn modelId="{A8E0F115-119F-437B-A831-A0CB6CB7AC4B}" srcId="{F4C45C9C-658D-4002-8B9A-3E7823D8CDA1}" destId="{54886895-F302-44F9-9432-146E721759C1}" srcOrd="0" destOrd="0" parTransId="{D9F542A7-1267-4AFE-804A-D189DF262F59}" sibTransId="{A4AECC05-0E3A-4543-9155-1B0ECA9B31F0}"/>
    <dgm:cxn modelId="{28DC6BCD-A17F-1343-9273-23708FAD68C9}" type="presOf" srcId="{54886895-F302-44F9-9432-146E721759C1}" destId="{6EEDE1B7-111A-1C4A-8573-961BD97CC9B9}" srcOrd="0" destOrd="0" presId="urn:microsoft.com/office/officeart/2008/layout/LinedList"/>
    <dgm:cxn modelId="{520DA873-BBD2-C843-9AE6-5D915DBD38F7}" type="presOf" srcId="{52617B37-A581-B440-AC96-6D7F7B0CA0A1}" destId="{1DB2A61F-7F2D-7947-926D-2342436F805B}" srcOrd="0" destOrd="0" presId="urn:microsoft.com/office/officeart/2008/layout/LinedList"/>
    <dgm:cxn modelId="{C7EBB49B-E5AC-6845-83FF-2ACAA2F1A723}" srcId="{F4C45C9C-658D-4002-8B9A-3E7823D8CDA1}" destId="{E7751E58-B914-0E44-A2C8-729E564CED48}" srcOrd="3" destOrd="0" parTransId="{67CF4955-8D4C-8746-A62A-7C60F9FD69E9}" sibTransId="{D6B20613-738A-3742-BEE9-846D654833E5}"/>
    <dgm:cxn modelId="{E5DDB39A-B86E-ED42-8239-84597AD6F32A}" type="presOf" srcId="{E7751E58-B914-0E44-A2C8-729E564CED48}" destId="{608DCDF1-8336-9E46-B5B1-E61F130C1DDF}" srcOrd="0" destOrd="0" presId="urn:microsoft.com/office/officeart/2008/layout/LinedList"/>
    <dgm:cxn modelId="{915660A9-6476-1A4B-9032-CD99CA2392DC}" type="presOf" srcId="{F4C45C9C-658D-4002-8B9A-3E7823D8CDA1}" destId="{929EF159-BC8D-F147-8F35-28840A721702}" srcOrd="0" destOrd="0" presId="urn:microsoft.com/office/officeart/2008/layout/LinedList"/>
    <dgm:cxn modelId="{DBC0BA1F-44A6-F04D-9578-C8D3F647A2F6}" type="presOf" srcId="{76349461-04BE-BA4E-A805-9394CA795B09}" destId="{8791F9B9-9070-6143-ACEF-2FDDFB3391C7}" srcOrd="0" destOrd="0" presId="urn:microsoft.com/office/officeart/2008/layout/LinedList"/>
    <dgm:cxn modelId="{E26A4ED3-4874-574E-BBE4-2A2CAE4D1787}" srcId="{F4C45C9C-658D-4002-8B9A-3E7823D8CDA1}" destId="{52617B37-A581-B440-AC96-6D7F7B0CA0A1}" srcOrd="2" destOrd="0" parTransId="{D912CEDE-3EE4-9D45-A886-3756182633A0}" sibTransId="{AC01CD70-FAFE-E54E-9B60-5D8FA629CE17}"/>
    <dgm:cxn modelId="{7DC3F4A5-6F47-0B4F-905A-313AD160701C}" srcId="{F4C45C9C-658D-4002-8B9A-3E7823D8CDA1}" destId="{76349461-04BE-BA4E-A805-9394CA795B09}" srcOrd="1" destOrd="0" parTransId="{91B3DA3F-AD54-4442-8092-B90B08C01491}" sibTransId="{2A34B2FC-E1AC-654F-BCD9-CA85D9951A88}"/>
    <dgm:cxn modelId="{43ECEB25-A8C8-A540-8226-BB945849C5A5}" type="presParOf" srcId="{929EF159-BC8D-F147-8F35-28840A721702}" destId="{5546014E-4409-1748-ADEE-F19ADE53979F}" srcOrd="0" destOrd="0" presId="urn:microsoft.com/office/officeart/2008/layout/LinedList"/>
    <dgm:cxn modelId="{2D9C4A77-84E4-064C-A168-B6873C11C6B8}" type="presParOf" srcId="{929EF159-BC8D-F147-8F35-28840A721702}" destId="{102504FA-928F-C542-9BF8-437CD7B2B87C}" srcOrd="1" destOrd="0" presId="urn:microsoft.com/office/officeart/2008/layout/LinedList"/>
    <dgm:cxn modelId="{59C3B76C-D430-0E45-B098-0FD6DB3C1492}" type="presParOf" srcId="{102504FA-928F-C542-9BF8-437CD7B2B87C}" destId="{6EEDE1B7-111A-1C4A-8573-961BD97CC9B9}" srcOrd="0" destOrd="0" presId="urn:microsoft.com/office/officeart/2008/layout/LinedList"/>
    <dgm:cxn modelId="{BB728E36-44B4-094A-B88D-536EA4296986}" type="presParOf" srcId="{102504FA-928F-C542-9BF8-437CD7B2B87C}" destId="{B0E57182-B8CB-7843-B007-F723BAD7244B}" srcOrd="1" destOrd="0" presId="urn:microsoft.com/office/officeart/2008/layout/LinedList"/>
    <dgm:cxn modelId="{BEB8B734-7C72-9146-A8D2-016B1A4673B4}" type="presParOf" srcId="{929EF159-BC8D-F147-8F35-28840A721702}" destId="{7CDED2D8-3217-DD47-ADDC-CD092C583E3A}" srcOrd="2" destOrd="0" presId="urn:microsoft.com/office/officeart/2008/layout/LinedList"/>
    <dgm:cxn modelId="{2F337C9D-7E66-634E-840A-379809D1B92A}" type="presParOf" srcId="{929EF159-BC8D-F147-8F35-28840A721702}" destId="{A30978E2-0469-1D4A-A86C-67D2E252F942}" srcOrd="3" destOrd="0" presId="urn:microsoft.com/office/officeart/2008/layout/LinedList"/>
    <dgm:cxn modelId="{B76782D5-C2DA-D749-B9F0-C50ACBD29A3F}" type="presParOf" srcId="{A30978E2-0469-1D4A-A86C-67D2E252F942}" destId="{8791F9B9-9070-6143-ACEF-2FDDFB3391C7}" srcOrd="0" destOrd="0" presId="urn:microsoft.com/office/officeart/2008/layout/LinedList"/>
    <dgm:cxn modelId="{3EEBD2B2-AAE8-764C-8AF1-A3AC455D9FBF}" type="presParOf" srcId="{A30978E2-0469-1D4A-A86C-67D2E252F942}" destId="{552F6202-55AF-8346-B51C-02159FCBE4F2}" srcOrd="1" destOrd="0" presId="urn:microsoft.com/office/officeart/2008/layout/LinedList"/>
    <dgm:cxn modelId="{9B535F25-BD5B-4A42-AF0E-673591314720}" type="presParOf" srcId="{929EF159-BC8D-F147-8F35-28840A721702}" destId="{9721D309-1276-7F48-B588-39CE86E00F7F}" srcOrd="4" destOrd="0" presId="urn:microsoft.com/office/officeart/2008/layout/LinedList"/>
    <dgm:cxn modelId="{E6397F74-6BB8-0F4C-A81D-11782FCF2DF4}" type="presParOf" srcId="{929EF159-BC8D-F147-8F35-28840A721702}" destId="{5BA3188A-4D5E-694B-920F-864F7E27B916}" srcOrd="5" destOrd="0" presId="urn:microsoft.com/office/officeart/2008/layout/LinedList"/>
    <dgm:cxn modelId="{C8D239DA-7E48-FB4E-9B76-B6427FCAC73D}" type="presParOf" srcId="{5BA3188A-4D5E-694B-920F-864F7E27B916}" destId="{1DB2A61F-7F2D-7947-926D-2342436F805B}" srcOrd="0" destOrd="0" presId="urn:microsoft.com/office/officeart/2008/layout/LinedList"/>
    <dgm:cxn modelId="{8607940A-2E15-B349-AE44-36BB704189C8}" type="presParOf" srcId="{5BA3188A-4D5E-694B-920F-864F7E27B916}" destId="{8DDA192F-AE6B-9248-BF3B-802A45DA1750}" srcOrd="1" destOrd="0" presId="urn:microsoft.com/office/officeart/2008/layout/LinedList"/>
    <dgm:cxn modelId="{78DB4E63-A9D6-1540-BF68-BF92B1D61032}" type="presParOf" srcId="{929EF159-BC8D-F147-8F35-28840A721702}" destId="{6DBEADE2-1754-3F4F-9E7A-5E2BC3D7CC4C}" srcOrd="6" destOrd="0" presId="urn:microsoft.com/office/officeart/2008/layout/LinedList"/>
    <dgm:cxn modelId="{6D282071-5E71-E145-A624-3A10A00C4512}" type="presParOf" srcId="{929EF159-BC8D-F147-8F35-28840A721702}" destId="{94C4AB41-30CD-1F4A-853B-701995AE25DF}" srcOrd="7" destOrd="0" presId="urn:microsoft.com/office/officeart/2008/layout/LinedList"/>
    <dgm:cxn modelId="{1735F203-B8F8-A941-9448-E4079D95F9EC}" type="presParOf" srcId="{94C4AB41-30CD-1F4A-853B-701995AE25DF}" destId="{608DCDF1-8336-9E46-B5B1-E61F130C1DDF}" srcOrd="0" destOrd="0" presId="urn:microsoft.com/office/officeart/2008/layout/LinedList"/>
    <dgm:cxn modelId="{58635354-67D8-4240-B3E6-8F5E12B1D49A}" type="presParOf" srcId="{94C4AB41-30CD-1F4A-853B-701995AE25DF}" destId="{9B14F97A-C87B-2F4D-A3F5-1D613C974658}"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C45C9C-658D-4002-8B9A-3E7823D8CDA1}" type="doc">
      <dgm:prSet loTypeId="urn:microsoft.com/office/officeart/2005/8/layout/matrix2" loCatId="" qsTypeId="urn:microsoft.com/office/officeart/2005/8/quickstyle/simple1" qsCatId="simple" csTypeId="urn:microsoft.com/office/officeart/2005/8/colors/accent2_2" csCatId="accent2" phldr="1"/>
      <dgm:spPr/>
      <dgm:t>
        <a:bodyPr/>
        <a:lstStyle/>
        <a:p>
          <a:endParaRPr lang="en-US"/>
        </a:p>
      </dgm:t>
    </dgm:pt>
    <dgm:pt modelId="{54886895-F302-44F9-9432-146E721759C1}">
      <dgm:prSet/>
      <dgm:spPr/>
      <dgm:t>
        <a:bodyPr/>
        <a:lstStyle/>
        <a:p>
          <a:r>
            <a:rPr lang="en-GB"/>
            <a:t>A young men’s reference group was set up to consult on the project’s design.</a:t>
          </a:r>
          <a:endParaRPr lang="en-US"/>
        </a:p>
      </dgm:t>
    </dgm:pt>
    <dgm:pt modelId="{D9F542A7-1267-4AFE-804A-D189DF262F59}" type="parTrans" cxnId="{A8E0F115-119F-437B-A831-A0CB6CB7AC4B}">
      <dgm:prSet/>
      <dgm:spPr/>
      <dgm:t>
        <a:bodyPr/>
        <a:lstStyle/>
        <a:p>
          <a:endParaRPr lang="en-US"/>
        </a:p>
      </dgm:t>
    </dgm:pt>
    <dgm:pt modelId="{A4AECC05-0E3A-4543-9155-1B0ECA9B31F0}" type="sibTrans" cxnId="{A8E0F115-119F-437B-A831-A0CB6CB7AC4B}">
      <dgm:prSet/>
      <dgm:spPr/>
      <dgm:t>
        <a:bodyPr/>
        <a:lstStyle/>
        <a:p>
          <a:endParaRPr lang="en-US"/>
        </a:p>
      </dgm:t>
    </dgm:pt>
    <dgm:pt modelId="{40025675-C6DD-A84E-B2C9-4414A36F0CB8}">
      <dgm:prSet/>
      <dgm:spPr/>
      <dgm:t>
        <a:bodyPr/>
        <a:lstStyle/>
        <a:p>
          <a:r>
            <a:rPr lang="en-GB" dirty="0"/>
            <a:t>A ‘deep dive ’was conducted into the anonymised records of local young men with a history of engaging with services.</a:t>
          </a:r>
          <a:endParaRPr lang="en-US" dirty="0"/>
        </a:p>
      </dgm:t>
    </dgm:pt>
    <dgm:pt modelId="{7F811338-E17B-5343-94F0-7F2CFC118B49}" type="parTrans" cxnId="{9A35CF94-A332-F941-A438-0557A0422A2B}">
      <dgm:prSet/>
      <dgm:spPr/>
      <dgm:t>
        <a:bodyPr/>
        <a:lstStyle/>
        <a:p>
          <a:endParaRPr lang="en-GB"/>
        </a:p>
      </dgm:t>
    </dgm:pt>
    <dgm:pt modelId="{687C13EB-F57C-C249-B262-2845D520F10C}" type="sibTrans" cxnId="{9A35CF94-A332-F941-A438-0557A0422A2B}">
      <dgm:prSet/>
      <dgm:spPr/>
      <dgm:t>
        <a:bodyPr/>
        <a:lstStyle/>
        <a:p>
          <a:endParaRPr lang="en-GB"/>
        </a:p>
      </dgm:t>
    </dgm:pt>
    <dgm:pt modelId="{869E646C-DB77-6044-9F00-74B590EF1FF4}">
      <dgm:prSet/>
      <dgm:spPr/>
      <dgm:t>
        <a:bodyPr/>
        <a:lstStyle/>
        <a:p>
          <a:r>
            <a:rPr lang="en-US" dirty="0"/>
            <a:t>Twenty practitioners and service managers were  interviewed from the statutory and non-statutory sectors covering the fields of education, health, social work, offending, community and training provision.</a:t>
          </a:r>
        </a:p>
      </dgm:t>
    </dgm:pt>
    <dgm:pt modelId="{D421FC6A-0FFE-AE4E-BA4B-9943E12034CA}" type="parTrans" cxnId="{DFF5DF2F-58CE-A749-BE50-7356C70CD66C}">
      <dgm:prSet/>
      <dgm:spPr/>
      <dgm:t>
        <a:bodyPr/>
        <a:lstStyle/>
        <a:p>
          <a:endParaRPr lang="en-GB"/>
        </a:p>
      </dgm:t>
    </dgm:pt>
    <dgm:pt modelId="{49A32C2D-FA89-5A49-9786-EE7D3697C646}" type="sibTrans" cxnId="{DFF5DF2F-58CE-A749-BE50-7356C70CD66C}">
      <dgm:prSet/>
      <dgm:spPr/>
      <dgm:t>
        <a:bodyPr/>
        <a:lstStyle/>
        <a:p>
          <a:endParaRPr lang="en-GB"/>
        </a:p>
      </dgm:t>
    </dgm:pt>
    <dgm:pt modelId="{F90E05F5-7A68-5945-8739-FCB6344023D3}">
      <dgm:prSet/>
      <dgm:spPr/>
      <dgm:t>
        <a:bodyPr/>
        <a:lstStyle/>
        <a:p>
          <a:r>
            <a:rPr lang="en-GB" dirty="0"/>
            <a:t>In depth interviews with eight young men were carried out following referrals by local services. Two young men were recruited as peer researchers to work alongside experienced practitioner researchers.</a:t>
          </a:r>
          <a:endParaRPr lang="en-US" dirty="0"/>
        </a:p>
      </dgm:t>
    </dgm:pt>
    <dgm:pt modelId="{98242D21-E7A3-B548-A4AA-30EE6E17CB86}" type="parTrans" cxnId="{FA0D8680-5977-A74B-BB6C-988C3709B66E}">
      <dgm:prSet/>
      <dgm:spPr/>
      <dgm:t>
        <a:bodyPr/>
        <a:lstStyle/>
        <a:p>
          <a:endParaRPr lang="en-GB"/>
        </a:p>
      </dgm:t>
    </dgm:pt>
    <dgm:pt modelId="{AF674026-7046-5245-8180-D56B3F6FDFF2}" type="sibTrans" cxnId="{FA0D8680-5977-A74B-BB6C-988C3709B66E}">
      <dgm:prSet/>
      <dgm:spPr/>
      <dgm:t>
        <a:bodyPr/>
        <a:lstStyle/>
        <a:p>
          <a:endParaRPr lang="en-GB"/>
        </a:p>
      </dgm:t>
    </dgm:pt>
    <dgm:pt modelId="{E5AD8B22-E7E2-2D41-91A5-7F6146D3FA42}" type="pres">
      <dgm:prSet presAssocID="{F4C45C9C-658D-4002-8B9A-3E7823D8CDA1}" presName="matrix" presStyleCnt="0">
        <dgm:presLayoutVars>
          <dgm:chMax val="1"/>
          <dgm:dir/>
          <dgm:resizeHandles val="exact"/>
        </dgm:presLayoutVars>
      </dgm:prSet>
      <dgm:spPr/>
      <dgm:t>
        <a:bodyPr/>
        <a:lstStyle/>
        <a:p>
          <a:endParaRPr lang="en-US"/>
        </a:p>
      </dgm:t>
    </dgm:pt>
    <dgm:pt modelId="{DC31E9E6-8C61-BA48-98BA-19A542E6B1E3}" type="pres">
      <dgm:prSet presAssocID="{F4C45C9C-658D-4002-8B9A-3E7823D8CDA1}" presName="axisShape" presStyleLbl="bgShp" presStyleIdx="0" presStyleCnt="1"/>
      <dgm:spPr/>
    </dgm:pt>
    <dgm:pt modelId="{D9B5BFF7-C34E-B84E-B4EA-1AA24B174E34}" type="pres">
      <dgm:prSet presAssocID="{F4C45C9C-658D-4002-8B9A-3E7823D8CDA1}" presName="rect1" presStyleLbl="node1" presStyleIdx="0" presStyleCnt="4">
        <dgm:presLayoutVars>
          <dgm:chMax val="0"/>
          <dgm:chPref val="0"/>
          <dgm:bulletEnabled val="1"/>
        </dgm:presLayoutVars>
      </dgm:prSet>
      <dgm:spPr/>
      <dgm:t>
        <a:bodyPr/>
        <a:lstStyle/>
        <a:p>
          <a:endParaRPr lang="en-US"/>
        </a:p>
      </dgm:t>
    </dgm:pt>
    <dgm:pt modelId="{071A888C-0435-6148-8181-D3FC067EAD6A}" type="pres">
      <dgm:prSet presAssocID="{F4C45C9C-658D-4002-8B9A-3E7823D8CDA1}" presName="rect2" presStyleLbl="node1" presStyleIdx="1" presStyleCnt="4">
        <dgm:presLayoutVars>
          <dgm:chMax val="0"/>
          <dgm:chPref val="0"/>
          <dgm:bulletEnabled val="1"/>
        </dgm:presLayoutVars>
      </dgm:prSet>
      <dgm:spPr/>
      <dgm:t>
        <a:bodyPr/>
        <a:lstStyle/>
        <a:p>
          <a:endParaRPr lang="en-US"/>
        </a:p>
      </dgm:t>
    </dgm:pt>
    <dgm:pt modelId="{05FDF565-2CD5-E84C-97BF-E5962A5CC37C}" type="pres">
      <dgm:prSet presAssocID="{F4C45C9C-658D-4002-8B9A-3E7823D8CDA1}" presName="rect3" presStyleLbl="node1" presStyleIdx="2" presStyleCnt="4">
        <dgm:presLayoutVars>
          <dgm:chMax val="0"/>
          <dgm:chPref val="0"/>
          <dgm:bulletEnabled val="1"/>
        </dgm:presLayoutVars>
      </dgm:prSet>
      <dgm:spPr/>
      <dgm:t>
        <a:bodyPr/>
        <a:lstStyle/>
        <a:p>
          <a:endParaRPr lang="en-US"/>
        </a:p>
      </dgm:t>
    </dgm:pt>
    <dgm:pt modelId="{B9A38A8A-C447-7549-977D-84B1AABC0640}" type="pres">
      <dgm:prSet presAssocID="{F4C45C9C-658D-4002-8B9A-3E7823D8CDA1}" presName="rect4" presStyleLbl="node1" presStyleIdx="3" presStyleCnt="4">
        <dgm:presLayoutVars>
          <dgm:chMax val="0"/>
          <dgm:chPref val="0"/>
          <dgm:bulletEnabled val="1"/>
        </dgm:presLayoutVars>
      </dgm:prSet>
      <dgm:spPr/>
      <dgm:t>
        <a:bodyPr/>
        <a:lstStyle/>
        <a:p>
          <a:endParaRPr lang="en-US"/>
        </a:p>
      </dgm:t>
    </dgm:pt>
  </dgm:ptLst>
  <dgm:cxnLst>
    <dgm:cxn modelId="{A8E0F115-119F-437B-A831-A0CB6CB7AC4B}" srcId="{F4C45C9C-658D-4002-8B9A-3E7823D8CDA1}" destId="{54886895-F302-44F9-9432-146E721759C1}" srcOrd="0" destOrd="0" parTransId="{D9F542A7-1267-4AFE-804A-D189DF262F59}" sibTransId="{A4AECC05-0E3A-4543-9155-1B0ECA9B31F0}"/>
    <dgm:cxn modelId="{2E99B48C-D41D-0C4F-ACD6-FEEE51831919}" type="presOf" srcId="{869E646C-DB77-6044-9F00-74B590EF1FF4}" destId="{05FDF565-2CD5-E84C-97BF-E5962A5CC37C}" srcOrd="0" destOrd="0" presId="urn:microsoft.com/office/officeart/2005/8/layout/matrix2"/>
    <dgm:cxn modelId="{69F643C0-B8E1-DB4A-8D16-CEC56B6A2EE9}" type="presOf" srcId="{54886895-F302-44F9-9432-146E721759C1}" destId="{D9B5BFF7-C34E-B84E-B4EA-1AA24B174E34}" srcOrd="0" destOrd="0" presId="urn:microsoft.com/office/officeart/2005/8/layout/matrix2"/>
    <dgm:cxn modelId="{FA0D8680-5977-A74B-BB6C-988C3709B66E}" srcId="{F4C45C9C-658D-4002-8B9A-3E7823D8CDA1}" destId="{F90E05F5-7A68-5945-8739-FCB6344023D3}" srcOrd="3" destOrd="0" parTransId="{98242D21-E7A3-B548-A4AA-30EE6E17CB86}" sibTransId="{AF674026-7046-5245-8180-D56B3F6FDFF2}"/>
    <dgm:cxn modelId="{DFF5DF2F-58CE-A749-BE50-7356C70CD66C}" srcId="{F4C45C9C-658D-4002-8B9A-3E7823D8CDA1}" destId="{869E646C-DB77-6044-9F00-74B590EF1FF4}" srcOrd="2" destOrd="0" parTransId="{D421FC6A-0FFE-AE4E-BA4B-9943E12034CA}" sibTransId="{49A32C2D-FA89-5A49-9786-EE7D3697C646}"/>
    <dgm:cxn modelId="{484A9D9D-BA0D-9D47-9C93-04F858F7E172}" type="presOf" srcId="{40025675-C6DD-A84E-B2C9-4414A36F0CB8}" destId="{071A888C-0435-6148-8181-D3FC067EAD6A}" srcOrd="0" destOrd="0" presId="urn:microsoft.com/office/officeart/2005/8/layout/matrix2"/>
    <dgm:cxn modelId="{C2A3BE50-67C9-B44D-927E-485CF702B3EC}" type="presOf" srcId="{F90E05F5-7A68-5945-8739-FCB6344023D3}" destId="{B9A38A8A-C447-7549-977D-84B1AABC0640}" srcOrd="0" destOrd="0" presId="urn:microsoft.com/office/officeart/2005/8/layout/matrix2"/>
    <dgm:cxn modelId="{5C4187FA-0C21-F546-966D-D078D9505C48}" type="presOf" srcId="{F4C45C9C-658D-4002-8B9A-3E7823D8CDA1}" destId="{E5AD8B22-E7E2-2D41-91A5-7F6146D3FA42}" srcOrd="0" destOrd="0" presId="urn:microsoft.com/office/officeart/2005/8/layout/matrix2"/>
    <dgm:cxn modelId="{9A35CF94-A332-F941-A438-0557A0422A2B}" srcId="{F4C45C9C-658D-4002-8B9A-3E7823D8CDA1}" destId="{40025675-C6DD-A84E-B2C9-4414A36F0CB8}" srcOrd="1" destOrd="0" parTransId="{7F811338-E17B-5343-94F0-7F2CFC118B49}" sibTransId="{687C13EB-F57C-C249-B262-2845D520F10C}"/>
    <dgm:cxn modelId="{97852BBD-7473-634D-9DA0-BB034C7F9644}" type="presParOf" srcId="{E5AD8B22-E7E2-2D41-91A5-7F6146D3FA42}" destId="{DC31E9E6-8C61-BA48-98BA-19A542E6B1E3}" srcOrd="0" destOrd="0" presId="urn:microsoft.com/office/officeart/2005/8/layout/matrix2"/>
    <dgm:cxn modelId="{672C188E-78DD-A541-A74E-6B3AA954EB5A}" type="presParOf" srcId="{E5AD8B22-E7E2-2D41-91A5-7F6146D3FA42}" destId="{D9B5BFF7-C34E-B84E-B4EA-1AA24B174E34}" srcOrd="1" destOrd="0" presId="urn:microsoft.com/office/officeart/2005/8/layout/matrix2"/>
    <dgm:cxn modelId="{1B182E20-D262-E64B-BA2D-3DFB5C43BC86}" type="presParOf" srcId="{E5AD8B22-E7E2-2D41-91A5-7F6146D3FA42}" destId="{071A888C-0435-6148-8181-D3FC067EAD6A}" srcOrd="2" destOrd="0" presId="urn:microsoft.com/office/officeart/2005/8/layout/matrix2"/>
    <dgm:cxn modelId="{9F840BA6-C2B5-C94A-AB79-FFADA373753F}" type="presParOf" srcId="{E5AD8B22-E7E2-2D41-91A5-7F6146D3FA42}" destId="{05FDF565-2CD5-E84C-97BF-E5962A5CC37C}" srcOrd="3" destOrd="0" presId="urn:microsoft.com/office/officeart/2005/8/layout/matrix2"/>
    <dgm:cxn modelId="{BF082FD5-1E2F-5746-A03D-C7E9944FC13D}" type="presParOf" srcId="{E5AD8B22-E7E2-2D41-91A5-7F6146D3FA42}" destId="{B9A38A8A-C447-7549-977D-84B1AABC0640}" srcOrd="4" destOrd="0" presId="urn:microsoft.com/office/officeart/2005/8/layout/matrix2"/>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8599607C-A2B9-49CC-A2E1-91BB87FF2BA6}">
      <dgm:prSet custT="1"/>
      <dgm:spPr/>
      <dgm:t>
        <a:bodyPr/>
        <a:lstStyle/>
        <a:p>
          <a:r>
            <a:rPr lang="en-US" sz="1600" dirty="0"/>
            <a:t>Young men, contexts and identity</a:t>
          </a:r>
        </a:p>
      </dgm:t>
    </dgm:pt>
    <dgm:pt modelId="{BEAD315C-6D82-4ABE-B108-637BA086B63A}" type="parTrans" cxnId="{6FB8DE61-4E0C-48CC-87FC-CF59B6DAF035}">
      <dgm:prSet/>
      <dgm:spPr/>
      <dgm:t>
        <a:bodyPr/>
        <a:lstStyle/>
        <a:p>
          <a:endParaRPr lang="en-US" sz="1600"/>
        </a:p>
      </dgm:t>
    </dgm:pt>
    <dgm:pt modelId="{61422A6E-B959-42B8-B2FA-DD6A04D70B88}" type="sibTrans" cxnId="{6FB8DE61-4E0C-48CC-87FC-CF59B6DAF035}">
      <dgm:prSet/>
      <dgm:spPr/>
      <dgm:t>
        <a:bodyPr/>
        <a:lstStyle/>
        <a:p>
          <a:endParaRPr lang="en-US" sz="1600"/>
        </a:p>
      </dgm:t>
    </dgm:pt>
    <dgm:pt modelId="{C9CFD0EE-751E-4FFE-9CFE-9605A88DA9A9}">
      <dgm:prSet custT="1"/>
      <dgm:spPr/>
      <dgm:t>
        <a:bodyPr/>
        <a:lstStyle/>
        <a:p>
          <a:r>
            <a:rPr lang="en-GB" sz="1600" dirty="0"/>
            <a:t>Relationships and interventions</a:t>
          </a:r>
          <a:endParaRPr lang="en-US" sz="1600" dirty="0"/>
        </a:p>
      </dgm:t>
    </dgm:pt>
    <dgm:pt modelId="{73082042-8046-4C67-A067-B55256D9E538}" type="parTrans" cxnId="{082F5A7A-CE27-495E-97FB-6E58E046E0D7}">
      <dgm:prSet/>
      <dgm:spPr/>
      <dgm:t>
        <a:bodyPr/>
        <a:lstStyle/>
        <a:p>
          <a:endParaRPr lang="en-US" sz="1600"/>
        </a:p>
      </dgm:t>
    </dgm:pt>
    <dgm:pt modelId="{C2870ECF-6D6E-4149-8492-4CE033A3A67E}" type="sibTrans" cxnId="{082F5A7A-CE27-495E-97FB-6E58E046E0D7}">
      <dgm:prSet/>
      <dgm:spPr/>
      <dgm:t>
        <a:bodyPr/>
        <a:lstStyle/>
        <a:p>
          <a:endParaRPr lang="en-US" sz="1600"/>
        </a:p>
      </dgm:t>
    </dgm:pt>
    <dgm:pt modelId="{DF9D40ED-88EE-4C79-A3C7-DB3C2CC25FA5}">
      <dgm:prSet custT="1"/>
      <dgm:spPr/>
      <dgm:t>
        <a:bodyPr/>
        <a:lstStyle/>
        <a:p>
          <a:r>
            <a:rPr lang="en-GB" sz="1600" dirty="0"/>
            <a:t>Structures and services</a:t>
          </a:r>
          <a:endParaRPr lang="en-US" sz="1600" dirty="0"/>
        </a:p>
      </dgm:t>
    </dgm:pt>
    <dgm:pt modelId="{CBAE0CFF-A6C8-495B-8155-6167D0E742F6}" type="parTrans" cxnId="{E0CB85AE-8C99-40AF-BA3D-FCA8B03E22F9}">
      <dgm:prSet/>
      <dgm:spPr/>
      <dgm:t>
        <a:bodyPr/>
        <a:lstStyle/>
        <a:p>
          <a:endParaRPr lang="en-US" sz="1600"/>
        </a:p>
      </dgm:t>
    </dgm:pt>
    <dgm:pt modelId="{D9265170-6718-495C-ADDB-BA209B7D4109}" type="sibTrans" cxnId="{E0CB85AE-8C99-40AF-BA3D-FCA8B03E22F9}">
      <dgm:prSet/>
      <dgm:spPr/>
      <dgm:t>
        <a:bodyPr/>
        <a:lstStyle/>
        <a:p>
          <a:endParaRPr lang="en-US" sz="1600"/>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B976F436-56E2-0641-826A-CEC19CF10AFB}" type="pres">
      <dgm:prSet presAssocID="{8599607C-A2B9-49CC-A2E1-91BB87FF2BA6}" presName="Name5" presStyleLbl="vennNode1" presStyleIdx="0" presStyleCnt="3">
        <dgm:presLayoutVars>
          <dgm:bulletEnabled val="1"/>
        </dgm:presLayoutVars>
      </dgm:prSet>
      <dgm:spPr/>
      <dgm:t>
        <a:bodyPr/>
        <a:lstStyle/>
        <a:p>
          <a:endParaRPr lang="en-US"/>
        </a:p>
      </dgm:t>
    </dgm:pt>
    <dgm:pt modelId="{EC62E0E6-155C-2945-AE87-528E0FA17A3E}" type="pres">
      <dgm:prSet presAssocID="{61422A6E-B959-42B8-B2FA-DD6A04D70B88}" presName="space" presStyleCnt="0"/>
      <dgm:spPr/>
    </dgm:pt>
    <dgm:pt modelId="{7A96EB95-0743-D74B-904D-1C83A3708B45}" type="pres">
      <dgm:prSet presAssocID="{C9CFD0EE-751E-4FFE-9CFE-9605A88DA9A9}" presName="Name5" presStyleLbl="vennNode1" presStyleIdx="1" presStyleCnt="3">
        <dgm:presLayoutVars>
          <dgm:bulletEnabled val="1"/>
        </dgm:presLayoutVars>
      </dgm:prSet>
      <dgm:spPr/>
      <dgm:t>
        <a:bodyPr/>
        <a:lstStyle/>
        <a:p>
          <a:endParaRPr lang="en-US"/>
        </a:p>
      </dgm:t>
    </dgm:pt>
    <dgm:pt modelId="{26757857-5A4D-AA4C-B60D-754F6796C178}" type="pres">
      <dgm:prSet presAssocID="{C2870ECF-6D6E-4149-8492-4CE033A3A67E}" presName="space" presStyleCnt="0"/>
      <dgm:spPr/>
    </dgm:pt>
    <dgm:pt modelId="{BBEB752B-8835-0740-97C5-13C711768606}" type="pres">
      <dgm:prSet presAssocID="{DF9D40ED-88EE-4C79-A3C7-DB3C2CC25FA5}" presName="Name5" presStyleLbl="vennNode1" presStyleIdx="2" presStyleCnt="3">
        <dgm:presLayoutVars>
          <dgm:bulletEnabled val="1"/>
        </dgm:presLayoutVars>
      </dgm:prSet>
      <dgm:spPr/>
      <dgm:t>
        <a:bodyPr/>
        <a:lstStyle/>
        <a:p>
          <a:endParaRPr lang="en-US"/>
        </a:p>
      </dgm:t>
    </dgm:pt>
  </dgm:ptLst>
  <dgm:cxnLst>
    <dgm:cxn modelId="{A59B4F95-0ABB-3349-9D0E-39786595ECD9}" type="presOf" srcId="{8599607C-A2B9-49CC-A2E1-91BB87FF2BA6}" destId="{B976F436-56E2-0641-826A-CEC19CF10AFB}" srcOrd="0" destOrd="0" presId="urn:microsoft.com/office/officeart/2005/8/layout/venn3"/>
    <dgm:cxn modelId="{0151557A-D2A7-4744-BB4D-02EF9EF63B8C}" type="presOf" srcId="{C9CFD0EE-751E-4FFE-9CFE-9605A88DA9A9}" destId="{7A96EB95-0743-D74B-904D-1C83A3708B45}" srcOrd="0" destOrd="0" presId="urn:microsoft.com/office/officeart/2005/8/layout/venn3"/>
    <dgm:cxn modelId="{E0CB85AE-8C99-40AF-BA3D-FCA8B03E22F9}" srcId="{1937378A-103E-4307-AE42-B20B5F963EB9}" destId="{DF9D40ED-88EE-4C79-A3C7-DB3C2CC25FA5}" srcOrd="2" destOrd="0" parTransId="{CBAE0CFF-A6C8-495B-8155-6167D0E742F6}" sibTransId="{D9265170-6718-495C-ADDB-BA209B7D4109}"/>
    <dgm:cxn modelId="{0A2526EA-280B-4F42-A86C-9C4B1C810F58}" type="presOf" srcId="{1937378A-103E-4307-AE42-B20B5F963EB9}" destId="{7BA36145-78B8-C64E-BDE0-89D0606903ED}" srcOrd="0" destOrd="0" presId="urn:microsoft.com/office/officeart/2005/8/layout/venn3"/>
    <dgm:cxn modelId="{DDF6428B-35FB-574B-8F47-E361E97FFA2B}" type="presOf" srcId="{DF9D40ED-88EE-4C79-A3C7-DB3C2CC25FA5}" destId="{BBEB752B-8835-0740-97C5-13C711768606}" srcOrd="0" destOrd="0" presId="urn:microsoft.com/office/officeart/2005/8/layout/venn3"/>
    <dgm:cxn modelId="{6FB8DE61-4E0C-48CC-87FC-CF59B6DAF035}" srcId="{1937378A-103E-4307-AE42-B20B5F963EB9}" destId="{8599607C-A2B9-49CC-A2E1-91BB87FF2BA6}" srcOrd="0" destOrd="0" parTransId="{BEAD315C-6D82-4ABE-B108-637BA086B63A}" sibTransId="{61422A6E-B959-42B8-B2FA-DD6A04D70B88}"/>
    <dgm:cxn modelId="{082F5A7A-CE27-495E-97FB-6E58E046E0D7}" srcId="{1937378A-103E-4307-AE42-B20B5F963EB9}" destId="{C9CFD0EE-751E-4FFE-9CFE-9605A88DA9A9}" srcOrd="1" destOrd="0" parTransId="{73082042-8046-4C67-A067-B55256D9E538}" sibTransId="{C2870ECF-6D6E-4149-8492-4CE033A3A67E}"/>
    <dgm:cxn modelId="{6443BE39-3BEC-2F4F-9F2C-E43DCCD91513}" type="presParOf" srcId="{7BA36145-78B8-C64E-BDE0-89D0606903ED}" destId="{B976F436-56E2-0641-826A-CEC19CF10AFB}" srcOrd="0" destOrd="0" presId="urn:microsoft.com/office/officeart/2005/8/layout/venn3"/>
    <dgm:cxn modelId="{969D3784-401A-714E-BA08-E848BF321A8A}" type="presParOf" srcId="{7BA36145-78B8-C64E-BDE0-89D0606903ED}" destId="{EC62E0E6-155C-2945-AE87-528E0FA17A3E}" srcOrd="1" destOrd="0" presId="urn:microsoft.com/office/officeart/2005/8/layout/venn3"/>
    <dgm:cxn modelId="{BC6DEB39-CF33-1544-9929-F0D97ED50161}" type="presParOf" srcId="{7BA36145-78B8-C64E-BDE0-89D0606903ED}" destId="{7A96EB95-0743-D74B-904D-1C83A3708B45}" srcOrd="2" destOrd="0" presId="urn:microsoft.com/office/officeart/2005/8/layout/venn3"/>
    <dgm:cxn modelId="{B9AFAE9E-2597-054B-AA9D-FDF69D5847E5}" type="presParOf" srcId="{7BA36145-78B8-C64E-BDE0-89D0606903ED}" destId="{26757857-5A4D-AA4C-B60D-754F6796C178}" srcOrd="3" destOrd="0" presId="urn:microsoft.com/office/officeart/2005/8/layout/venn3"/>
    <dgm:cxn modelId="{5FEFBE26-358E-324C-A7B7-B4171D991C9E}" type="presParOf" srcId="{7BA36145-78B8-C64E-BDE0-89D0606903ED}" destId="{BBEB752B-8835-0740-97C5-13C711768606}" srcOrd="4"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dirty="0"/>
            <a:t>The research highlights the interconnection between </a:t>
          </a:r>
          <a:r>
            <a:rPr lang="en-GB" sz="1800" b="1" dirty="0"/>
            <a:t>concepts of masculinity</a:t>
          </a:r>
          <a:r>
            <a:rPr lang="en-GB" sz="1800" dirty="0"/>
            <a:t> and the interventions of those working with this group. </a:t>
          </a:r>
        </a:p>
        <a:p>
          <a:r>
            <a:rPr lang="en-GB" sz="1800" dirty="0"/>
            <a:t>Services and practitioners should seek to understand the broader context in which young men exist (including the stark contrast between Brighton as a 'party' town vs the lived experiences of young men in the city).  </a:t>
          </a:r>
        </a:p>
        <a:p>
          <a:r>
            <a:rPr lang="en-GB" sz="1800" b="0" dirty="0"/>
            <a:t>The</a:t>
          </a:r>
          <a:r>
            <a:rPr lang="en-GB" sz="1800" b="1" dirty="0"/>
            <a:t> impacts of masculinity and related </a:t>
          </a:r>
          <a:r>
            <a:rPr lang="en-GB" sz="1800" b="1" dirty="0" err="1"/>
            <a:t>intersectionalities</a:t>
          </a:r>
          <a:r>
            <a:rPr lang="en-GB" sz="1800" dirty="0"/>
            <a:t> (for example, race or sexuality) need to be recognised.</a:t>
          </a:r>
          <a:endParaRPr lang="en-US" sz="1800" dirty="0"/>
        </a:p>
      </dgm:t>
    </dgm:pt>
    <dgm:pt modelId="{D9F542A7-1267-4AFE-804A-D189DF262F59}" type="parTrans" cxnId="{A8E0F115-119F-437B-A831-A0CB6CB7AC4B}">
      <dgm:prSet/>
      <dgm:spPr/>
      <dgm:t>
        <a:bodyPr/>
        <a:lstStyle/>
        <a:p>
          <a:endParaRPr lang="en-US"/>
        </a:p>
      </dgm:t>
    </dgm:pt>
    <dgm:pt modelId="{A4AECC05-0E3A-4543-9155-1B0ECA9B31F0}" type="sibTrans" cxnId="{A8E0F115-119F-437B-A831-A0CB6CB7AC4B}">
      <dgm:prSet/>
      <dgm:spPr/>
      <dgm:t>
        <a:bodyPr/>
        <a:lstStyle/>
        <a:p>
          <a:endParaRPr lang="en-US"/>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1"/>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1"/>
      <dgm:spPr/>
      <dgm:t>
        <a:bodyPr/>
        <a:lstStyle/>
        <a:p>
          <a:endParaRPr lang="en-US"/>
        </a:p>
      </dgm:t>
    </dgm:pt>
    <dgm:pt modelId="{0D256953-CE54-BC4E-BC18-D8E07C3621D9}" type="pres">
      <dgm:prSet presAssocID="{54886895-F302-44F9-9432-146E721759C1}" presName="vert1" presStyleCnt="0"/>
      <dgm:spPr/>
    </dgm:pt>
  </dgm:ptLst>
  <dgm:cxnLst>
    <dgm:cxn modelId="{A8E0F115-119F-437B-A831-A0CB6CB7AC4B}" srcId="{F4C45C9C-658D-4002-8B9A-3E7823D8CDA1}" destId="{54886895-F302-44F9-9432-146E721759C1}" srcOrd="0" destOrd="0" parTransId="{D9F542A7-1267-4AFE-804A-D189DF262F59}" sibTransId="{A4AECC05-0E3A-4543-9155-1B0ECA9B31F0}"/>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8599607C-A2B9-49CC-A2E1-91BB87FF2BA6}">
      <dgm:prSet custT="1"/>
      <dgm:spPr>
        <a:solidFill>
          <a:schemeClr val="accent2">
            <a:hueOff val="0"/>
            <a:satOff val="0"/>
            <a:lumOff val="0"/>
          </a:schemeClr>
        </a:solidFill>
      </dgm:spPr>
      <dgm:t>
        <a:bodyPr/>
        <a:lstStyle/>
        <a:p>
          <a:r>
            <a:rPr lang="en-US" sz="2400" dirty="0"/>
            <a:t>Young men, contexts and identity</a:t>
          </a:r>
        </a:p>
      </dgm:t>
    </dgm:pt>
    <dgm:pt modelId="{BEAD315C-6D82-4ABE-B108-637BA086B63A}" type="parTrans" cxnId="{6FB8DE61-4E0C-48CC-87FC-CF59B6DAF035}">
      <dgm:prSet/>
      <dgm:spPr/>
      <dgm:t>
        <a:bodyPr/>
        <a:lstStyle/>
        <a:p>
          <a:endParaRPr lang="en-US" sz="1600"/>
        </a:p>
      </dgm:t>
    </dgm:pt>
    <dgm:pt modelId="{61422A6E-B959-42B8-B2FA-DD6A04D70B88}" type="sibTrans" cxnId="{6FB8DE61-4E0C-48CC-87FC-CF59B6DAF035}">
      <dgm:prSet/>
      <dgm:spPr/>
      <dgm:t>
        <a:bodyPr/>
        <a:lstStyle/>
        <a:p>
          <a:endParaRPr lang="en-US" sz="1600"/>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B976F436-56E2-0641-826A-CEC19CF10AFB}" type="pres">
      <dgm:prSet presAssocID="{8599607C-A2B9-49CC-A2E1-91BB87FF2BA6}" presName="Name5" presStyleLbl="vennNode1" presStyleIdx="0" presStyleCnt="1" custLinFactNeighborX="-97424" custLinFactNeighborY="-22388">
        <dgm:presLayoutVars>
          <dgm:bulletEnabled val="1"/>
        </dgm:presLayoutVars>
      </dgm:prSet>
      <dgm:spPr/>
      <dgm:t>
        <a:bodyPr/>
        <a:lstStyle/>
        <a:p>
          <a:endParaRPr lang="en-US"/>
        </a:p>
      </dgm:t>
    </dgm:pt>
  </dgm:ptLst>
  <dgm:cxnLst>
    <dgm:cxn modelId="{6FB8DE61-4E0C-48CC-87FC-CF59B6DAF035}" srcId="{1937378A-103E-4307-AE42-B20B5F963EB9}" destId="{8599607C-A2B9-49CC-A2E1-91BB87FF2BA6}" srcOrd="0" destOrd="0" parTransId="{BEAD315C-6D82-4ABE-B108-637BA086B63A}" sibTransId="{61422A6E-B959-42B8-B2FA-DD6A04D70B88}"/>
    <dgm:cxn modelId="{0A2526EA-280B-4F42-A86C-9C4B1C810F58}" type="presOf" srcId="{1937378A-103E-4307-AE42-B20B5F963EB9}" destId="{7BA36145-78B8-C64E-BDE0-89D0606903ED}" srcOrd="0" destOrd="0" presId="urn:microsoft.com/office/officeart/2005/8/layout/venn3"/>
    <dgm:cxn modelId="{A59B4F95-0ABB-3349-9D0E-39786595ECD9}" type="presOf" srcId="{8599607C-A2B9-49CC-A2E1-91BB87FF2BA6}" destId="{B976F436-56E2-0641-826A-CEC19CF10AFB}" srcOrd="0" destOrd="0" presId="urn:microsoft.com/office/officeart/2005/8/layout/venn3"/>
    <dgm:cxn modelId="{6443BE39-3BEC-2F4F-9F2C-E43DCCD91513}" type="presParOf" srcId="{7BA36145-78B8-C64E-BDE0-89D0606903ED}" destId="{B976F436-56E2-0641-826A-CEC19CF10AFB}" srcOrd="0"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a:t>Diverse spaces (physical locations and temporal opportunities) for young men to consider their </a:t>
          </a:r>
          <a:r>
            <a:rPr lang="en-GB" sz="1800" b="1"/>
            <a:t>beliefs about masculinity </a:t>
          </a:r>
          <a:r>
            <a:rPr lang="en-GB" sz="1800"/>
            <a:t>should be developed. These should include possibilities for exploring and developing identities and behaviours which are centred on emotional literacy and regulation. </a:t>
          </a:r>
          <a:endParaRPr lang="en-US" sz="1800"/>
        </a:p>
      </dgm:t>
    </dgm:pt>
    <dgm:pt modelId="{D9F542A7-1267-4AFE-804A-D189DF262F59}" type="parTrans" cxnId="{A8E0F115-119F-437B-A831-A0CB6CB7AC4B}">
      <dgm:prSet/>
      <dgm:spPr/>
      <dgm:t>
        <a:bodyPr/>
        <a:lstStyle/>
        <a:p>
          <a:endParaRPr lang="en-US" sz="1800"/>
        </a:p>
      </dgm:t>
    </dgm:pt>
    <dgm:pt modelId="{A4AECC05-0E3A-4543-9155-1B0ECA9B31F0}" type="sibTrans" cxnId="{A8E0F115-119F-437B-A831-A0CB6CB7AC4B}">
      <dgm:prSet/>
      <dgm:spPr/>
      <dgm:t>
        <a:bodyPr/>
        <a:lstStyle/>
        <a:p>
          <a:endParaRPr lang="en-US" sz="1800"/>
        </a:p>
      </dgm:t>
    </dgm:pt>
    <dgm:pt modelId="{12F64242-7C4D-E44F-8AA8-F3A134C4B8A0}">
      <dgm:prSet custT="1"/>
      <dgm:spPr/>
      <dgm:t>
        <a:bodyPr/>
        <a:lstStyle/>
        <a:p>
          <a:r>
            <a:rPr lang="en-GB" sz="1800"/>
            <a:t>Such spaces and opportunities should encourage young men to </a:t>
          </a:r>
          <a:r>
            <a:rPr lang="en-GB" sz="1800" b="1"/>
            <a:t>question their own and others’ beliefs about “what men should be like”</a:t>
          </a:r>
          <a:r>
            <a:rPr lang="en-GB" sz="1800"/>
            <a:t> and help them develop alternative ideas of masculinity.  Related barriers to seeking help and accessing services should be addressed.</a:t>
          </a:r>
          <a:endParaRPr lang="en-US" sz="1800"/>
        </a:p>
      </dgm:t>
    </dgm:pt>
    <dgm:pt modelId="{14DDF620-3E02-2C43-968D-0AAF647FA15C}" type="parTrans" cxnId="{C1CD2FBC-6F2E-5F44-BC1A-02FF66A3E450}">
      <dgm:prSet/>
      <dgm:spPr/>
      <dgm:t>
        <a:bodyPr/>
        <a:lstStyle/>
        <a:p>
          <a:endParaRPr lang="en-GB" sz="1800"/>
        </a:p>
      </dgm:t>
    </dgm:pt>
    <dgm:pt modelId="{B6AAFCF5-F045-EA4C-A220-B4FAB69CD9E8}" type="sibTrans" cxnId="{C1CD2FBC-6F2E-5F44-BC1A-02FF66A3E450}">
      <dgm:prSet/>
      <dgm:spPr/>
      <dgm:t>
        <a:bodyPr/>
        <a:lstStyle/>
        <a:p>
          <a:endParaRPr lang="en-GB" sz="1800"/>
        </a:p>
      </dgm:t>
    </dgm:pt>
    <dgm:pt modelId="{90FC5000-152B-0E4D-995B-515F08A44896}">
      <dgm:prSet custT="1"/>
      <dgm:spPr/>
      <dgm:t>
        <a:bodyPr/>
        <a:lstStyle/>
        <a:p>
          <a:r>
            <a:rPr lang="en-GB" sz="1800"/>
            <a:t>Young men should be encouraged to understand and manage their mental health by attending to and developing their emotional literacy within the context of their experience.</a:t>
          </a:r>
          <a:endParaRPr lang="en-US" sz="1800"/>
        </a:p>
      </dgm:t>
    </dgm:pt>
    <dgm:pt modelId="{0DFA0A7F-9E7A-184F-A661-E2D32DF812EA}" type="parTrans" cxnId="{A259D778-F21F-D14F-ADC6-9ED189615C87}">
      <dgm:prSet/>
      <dgm:spPr/>
      <dgm:t>
        <a:bodyPr/>
        <a:lstStyle/>
        <a:p>
          <a:endParaRPr lang="en-GB" sz="1800"/>
        </a:p>
      </dgm:t>
    </dgm:pt>
    <dgm:pt modelId="{7203D2EF-9750-7646-B0A4-2A8B2D096928}" type="sibTrans" cxnId="{A259D778-F21F-D14F-ADC6-9ED189615C87}">
      <dgm:prSet/>
      <dgm:spPr/>
      <dgm:t>
        <a:bodyPr/>
        <a:lstStyle/>
        <a:p>
          <a:endParaRPr lang="en-GB" sz="1800"/>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3"/>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3"/>
      <dgm:spPr/>
      <dgm:t>
        <a:bodyPr/>
        <a:lstStyle/>
        <a:p>
          <a:endParaRPr lang="en-US"/>
        </a:p>
      </dgm:t>
    </dgm:pt>
    <dgm:pt modelId="{0D256953-CE54-BC4E-BC18-D8E07C3621D9}" type="pres">
      <dgm:prSet presAssocID="{54886895-F302-44F9-9432-146E721759C1}" presName="vert1" presStyleCnt="0"/>
      <dgm:spPr/>
    </dgm:pt>
    <dgm:pt modelId="{20032DBD-32E0-8440-B0C0-A3D88B618502}" type="pres">
      <dgm:prSet presAssocID="{12F64242-7C4D-E44F-8AA8-F3A134C4B8A0}" presName="thickLine" presStyleLbl="alignNode1" presStyleIdx="1" presStyleCnt="3"/>
      <dgm:spPr/>
    </dgm:pt>
    <dgm:pt modelId="{4F457951-2BAA-3348-ADF0-6D95868CE144}" type="pres">
      <dgm:prSet presAssocID="{12F64242-7C4D-E44F-8AA8-F3A134C4B8A0}" presName="horz1" presStyleCnt="0"/>
      <dgm:spPr/>
    </dgm:pt>
    <dgm:pt modelId="{D3022694-A2FE-F148-BA55-1CF926C20588}" type="pres">
      <dgm:prSet presAssocID="{12F64242-7C4D-E44F-8AA8-F3A134C4B8A0}" presName="tx1" presStyleLbl="revTx" presStyleIdx="1" presStyleCnt="3"/>
      <dgm:spPr/>
      <dgm:t>
        <a:bodyPr/>
        <a:lstStyle/>
        <a:p>
          <a:endParaRPr lang="en-US"/>
        </a:p>
      </dgm:t>
    </dgm:pt>
    <dgm:pt modelId="{093DF200-F6AF-BD49-8955-EEB8ED4794E9}" type="pres">
      <dgm:prSet presAssocID="{12F64242-7C4D-E44F-8AA8-F3A134C4B8A0}" presName="vert1" presStyleCnt="0"/>
      <dgm:spPr/>
    </dgm:pt>
    <dgm:pt modelId="{F85C775D-C273-494E-815F-DCE183856091}" type="pres">
      <dgm:prSet presAssocID="{90FC5000-152B-0E4D-995B-515F08A44896}" presName="thickLine" presStyleLbl="alignNode1" presStyleIdx="2" presStyleCnt="3"/>
      <dgm:spPr/>
    </dgm:pt>
    <dgm:pt modelId="{A18DDDA4-808D-B549-98C9-A1DFE16C7C1B}" type="pres">
      <dgm:prSet presAssocID="{90FC5000-152B-0E4D-995B-515F08A44896}" presName="horz1" presStyleCnt="0"/>
      <dgm:spPr/>
    </dgm:pt>
    <dgm:pt modelId="{5B18CF47-C4C2-8D46-8378-E3998DD849BA}" type="pres">
      <dgm:prSet presAssocID="{90FC5000-152B-0E4D-995B-515F08A44896}" presName="tx1" presStyleLbl="revTx" presStyleIdx="2" presStyleCnt="3"/>
      <dgm:spPr/>
      <dgm:t>
        <a:bodyPr/>
        <a:lstStyle/>
        <a:p>
          <a:endParaRPr lang="en-US"/>
        </a:p>
      </dgm:t>
    </dgm:pt>
    <dgm:pt modelId="{9D994C11-3239-EB42-B5CE-9D342FCF3D33}" type="pres">
      <dgm:prSet presAssocID="{90FC5000-152B-0E4D-995B-515F08A44896}" presName="vert1" presStyleCnt="0"/>
      <dgm:spPr/>
    </dgm:pt>
  </dgm:ptLst>
  <dgm:cxnLst>
    <dgm:cxn modelId="{C1CD2FBC-6F2E-5F44-BC1A-02FF66A3E450}" srcId="{F4C45C9C-658D-4002-8B9A-3E7823D8CDA1}" destId="{12F64242-7C4D-E44F-8AA8-F3A134C4B8A0}" srcOrd="1" destOrd="0" parTransId="{14DDF620-3E02-2C43-968D-0AAF647FA15C}" sibTransId="{B6AAFCF5-F045-EA4C-A220-B4FAB69CD9E8}"/>
    <dgm:cxn modelId="{A8E0F115-119F-437B-A831-A0CB6CB7AC4B}" srcId="{F4C45C9C-658D-4002-8B9A-3E7823D8CDA1}" destId="{54886895-F302-44F9-9432-146E721759C1}" srcOrd="0" destOrd="0" parTransId="{D9F542A7-1267-4AFE-804A-D189DF262F59}" sibTransId="{A4AECC05-0E3A-4543-9155-1B0ECA9B31F0}"/>
    <dgm:cxn modelId="{9BD9274C-4B56-D94F-9588-DA9468E9365A}" type="presOf" srcId="{54886895-F302-44F9-9432-146E721759C1}" destId="{DCB2C299-4FBE-E04E-B36E-FB831DE5FB10}" srcOrd="0" destOrd="0" presId="urn:microsoft.com/office/officeart/2008/layout/LinedList"/>
    <dgm:cxn modelId="{A259D778-F21F-D14F-ADC6-9ED189615C87}" srcId="{F4C45C9C-658D-4002-8B9A-3E7823D8CDA1}" destId="{90FC5000-152B-0E4D-995B-515F08A44896}" srcOrd="2" destOrd="0" parTransId="{0DFA0A7F-9E7A-184F-A661-E2D32DF812EA}" sibTransId="{7203D2EF-9750-7646-B0A4-2A8B2D096928}"/>
    <dgm:cxn modelId="{12E22A6B-D9CE-2346-AF85-43748E4AE0C7}" type="presOf" srcId="{90FC5000-152B-0E4D-995B-515F08A44896}" destId="{5B18CF47-C4C2-8D46-8378-E3998DD849BA}" srcOrd="0" destOrd="0" presId="urn:microsoft.com/office/officeart/2008/layout/LinedList"/>
    <dgm:cxn modelId="{8A9B02CD-F957-7A41-AB15-1A0842ABBF2E}" type="presOf" srcId="{12F64242-7C4D-E44F-8AA8-F3A134C4B8A0}" destId="{D3022694-A2FE-F148-BA55-1CF926C20588}"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6DE2A458-9497-724A-AA12-EA709381D31C}" type="presParOf" srcId="{94CA67C5-B072-1A40-B3F2-A1AEC317B9E7}" destId="{20032DBD-32E0-8440-B0C0-A3D88B618502}" srcOrd="2" destOrd="0" presId="urn:microsoft.com/office/officeart/2008/layout/LinedList"/>
    <dgm:cxn modelId="{92D29A1A-4042-3442-919B-3939DD4047FD}" type="presParOf" srcId="{94CA67C5-B072-1A40-B3F2-A1AEC317B9E7}" destId="{4F457951-2BAA-3348-ADF0-6D95868CE144}" srcOrd="3" destOrd="0" presId="urn:microsoft.com/office/officeart/2008/layout/LinedList"/>
    <dgm:cxn modelId="{A91F59C3-F9BF-684B-A7A8-8F9EE23808C7}" type="presParOf" srcId="{4F457951-2BAA-3348-ADF0-6D95868CE144}" destId="{D3022694-A2FE-F148-BA55-1CF926C20588}" srcOrd="0" destOrd="0" presId="urn:microsoft.com/office/officeart/2008/layout/LinedList"/>
    <dgm:cxn modelId="{E2228DDB-CB73-B94A-8707-2B071212E3C9}" type="presParOf" srcId="{4F457951-2BAA-3348-ADF0-6D95868CE144}" destId="{093DF200-F6AF-BD49-8955-EEB8ED4794E9}" srcOrd="1" destOrd="0" presId="urn:microsoft.com/office/officeart/2008/layout/LinedList"/>
    <dgm:cxn modelId="{00814E4E-3B1A-284B-BE3B-74197E3C6208}" type="presParOf" srcId="{94CA67C5-B072-1A40-B3F2-A1AEC317B9E7}" destId="{F85C775D-C273-494E-815F-DCE183856091}" srcOrd="4" destOrd="0" presId="urn:microsoft.com/office/officeart/2008/layout/LinedList"/>
    <dgm:cxn modelId="{AEE6C4F6-9B29-B747-AE73-9D29102420E7}" type="presParOf" srcId="{94CA67C5-B072-1A40-B3F2-A1AEC317B9E7}" destId="{A18DDDA4-808D-B549-98C9-A1DFE16C7C1B}" srcOrd="5" destOrd="0" presId="urn:microsoft.com/office/officeart/2008/layout/LinedList"/>
    <dgm:cxn modelId="{A3E6739B-7E31-BC46-8A5A-3085E45ED18C}" type="presParOf" srcId="{A18DDDA4-808D-B549-98C9-A1DFE16C7C1B}" destId="{5B18CF47-C4C2-8D46-8378-E3998DD849BA}" srcOrd="0" destOrd="0" presId="urn:microsoft.com/office/officeart/2008/layout/LinedList"/>
    <dgm:cxn modelId="{F3CEE0C0-0009-524E-93E2-6D8D06DDBA9B}" type="presParOf" srcId="{A18DDDA4-808D-B549-98C9-A1DFE16C7C1B}" destId="{9D994C11-3239-EB42-B5CE-9D342FCF3D33}"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F82E83FF-3019-124B-8001-5A4B7B4EC3C4}">
      <dgm:prSet/>
      <dgm:spPr>
        <a:solidFill>
          <a:schemeClr val="accent2">
            <a:hueOff val="0"/>
            <a:satOff val="0"/>
            <a:lumOff val="0"/>
          </a:schemeClr>
        </a:solidFill>
      </dgm:spPr>
      <dgm:t>
        <a:bodyPr/>
        <a:lstStyle/>
        <a:p>
          <a:endParaRPr lang="en-GB"/>
        </a:p>
      </dgm:t>
    </dgm:pt>
    <dgm:pt modelId="{6795A310-28C4-B044-A1C7-CD9F8C455810}" type="parTrans" cxnId="{DF66A3FE-4F58-024D-BE70-317B20E49920}">
      <dgm:prSet/>
      <dgm:spPr/>
      <dgm:t>
        <a:bodyPr/>
        <a:lstStyle/>
        <a:p>
          <a:endParaRPr lang="en-GB"/>
        </a:p>
      </dgm:t>
    </dgm:pt>
    <dgm:pt modelId="{92E36B9E-ED35-7A43-B1D0-9ADE03529342}" type="sibTrans" cxnId="{DF66A3FE-4F58-024D-BE70-317B20E49920}">
      <dgm:prSet/>
      <dgm:spPr/>
      <dgm:t>
        <a:bodyPr/>
        <a:lstStyle/>
        <a:p>
          <a:endParaRPr lang="en-GB"/>
        </a:p>
      </dgm:t>
    </dgm:pt>
    <dgm:pt modelId="{39E8A901-A4A9-A947-BD81-FAD39EDFA615}">
      <dgm:prSet/>
      <dgm:spPr>
        <a:solidFill>
          <a:schemeClr val="accent3">
            <a:hueOff val="0"/>
            <a:satOff val="0"/>
            <a:lumOff val="0"/>
            <a:alpha val="20000"/>
          </a:schemeClr>
        </a:solidFill>
      </dgm:spPr>
      <dgm:t>
        <a:bodyPr/>
        <a:lstStyle/>
        <a:p>
          <a:endParaRPr lang="en-GB"/>
        </a:p>
      </dgm:t>
    </dgm:pt>
    <dgm:pt modelId="{BF7D2BDE-DB35-3B40-82E5-EF0000641E88}" type="parTrans" cxnId="{D29D4091-24F3-2741-AAC8-48AA2654A185}">
      <dgm:prSet/>
      <dgm:spPr/>
      <dgm:t>
        <a:bodyPr/>
        <a:lstStyle/>
        <a:p>
          <a:endParaRPr lang="en-GB"/>
        </a:p>
      </dgm:t>
    </dgm:pt>
    <dgm:pt modelId="{8C93DE22-DDD1-3548-B8E5-438BE489A603}" type="sibTrans" cxnId="{D29D4091-24F3-2741-AAC8-48AA2654A185}">
      <dgm:prSet/>
      <dgm:spPr/>
      <dgm:t>
        <a:bodyPr/>
        <a:lstStyle/>
        <a:p>
          <a:endParaRPr lang="en-GB"/>
        </a:p>
      </dgm:t>
    </dgm:pt>
    <dgm:pt modelId="{2945EC27-F4E2-5244-BFD0-26F527B123CC}">
      <dgm:prSet/>
      <dgm:spPr>
        <a:solidFill>
          <a:schemeClr val="accent4">
            <a:hueOff val="0"/>
            <a:satOff val="0"/>
            <a:lumOff val="0"/>
            <a:alpha val="20000"/>
          </a:schemeClr>
        </a:solidFill>
      </dgm:spPr>
      <dgm:t>
        <a:bodyPr/>
        <a:lstStyle/>
        <a:p>
          <a:endParaRPr lang="en-GB"/>
        </a:p>
      </dgm:t>
    </dgm:pt>
    <dgm:pt modelId="{50A2AE58-BD12-064D-B87A-4B1EA66E0E1A}" type="parTrans" cxnId="{77BBC7B7-EE1A-0140-9E49-0AABBE84706E}">
      <dgm:prSet/>
      <dgm:spPr/>
      <dgm:t>
        <a:bodyPr/>
        <a:lstStyle/>
        <a:p>
          <a:endParaRPr lang="en-GB"/>
        </a:p>
      </dgm:t>
    </dgm:pt>
    <dgm:pt modelId="{BB7471F1-5ABB-304F-B87C-3CB1594C07D1}" type="sibTrans" cxnId="{77BBC7B7-EE1A-0140-9E49-0AABBE84706E}">
      <dgm:prSet/>
      <dgm:spPr/>
      <dgm:t>
        <a:bodyPr/>
        <a:lstStyle/>
        <a:p>
          <a:endParaRPr lang="en-GB"/>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5E92654E-33A6-C041-900F-104FE655690B}" type="pres">
      <dgm:prSet presAssocID="{F82E83FF-3019-124B-8001-5A4B7B4EC3C4}" presName="Name5" presStyleLbl="vennNode1" presStyleIdx="0" presStyleCnt="3">
        <dgm:presLayoutVars>
          <dgm:bulletEnabled val="1"/>
        </dgm:presLayoutVars>
      </dgm:prSet>
      <dgm:spPr/>
      <dgm:t>
        <a:bodyPr/>
        <a:lstStyle/>
        <a:p>
          <a:endParaRPr lang="en-US"/>
        </a:p>
      </dgm:t>
    </dgm:pt>
    <dgm:pt modelId="{C3B1F20D-AE65-6F45-BFC4-30F5C8CAF6F2}" type="pres">
      <dgm:prSet presAssocID="{92E36B9E-ED35-7A43-B1D0-9ADE03529342}" presName="space" presStyleCnt="0"/>
      <dgm:spPr/>
    </dgm:pt>
    <dgm:pt modelId="{F400CC43-0F8F-6748-8F81-65AABDC4BC08}" type="pres">
      <dgm:prSet presAssocID="{39E8A901-A4A9-A947-BD81-FAD39EDFA615}" presName="Name5" presStyleLbl="vennNode1" presStyleIdx="1" presStyleCnt="3" custLinFactNeighborX="-8714">
        <dgm:presLayoutVars>
          <dgm:bulletEnabled val="1"/>
        </dgm:presLayoutVars>
      </dgm:prSet>
      <dgm:spPr/>
      <dgm:t>
        <a:bodyPr/>
        <a:lstStyle/>
        <a:p>
          <a:endParaRPr lang="en-US"/>
        </a:p>
      </dgm:t>
    </dgm:pt>
    <dgm:pt modelId="{2B754034-BDD1-AE4F-AC68-65AE71DB1C1C}" type="pres">
      <dgm:prSet presAssocID="{8C93DE22-DDD1-3548-B8E5-438BE489A603}" presName="space" presStyleCnt="0"/>
      <dgm:spPr/>
    </dgm:pt>
    <dgm:pt modelId="{430ED7C6-8D0D-0D43-9D3F-9BD1FF023CA5}" type="pres">
      <dgm:prSet presAssocID="{2945EC27-F4E2-5244-BFD0-26F527B123CC}" presName="Name5" presStyleLbl="vennNode1" presStyleIdx="2" presStyleCnt="3">
        <dgm:presLayoutVars>
          <dgm:bulletEnabled val="1"/>
        </dgm:presLayoutVars>
      </dgm:prSet>
      <dgm:spPr/>
      <dgm:t>
        <a:bodyPr/>
        <a:lstStyle/>
        <a:p>
          <a:endParaRPr lang="en-US"/>
        </a:p>
      </dgm:t>
    </dgm:pt>
  </dgm:ptLst>
  <dgm:cxnLst>
    <dgm:cxn modelId="{DF66A3FE-4F58-024D-BE70-317B20E49920}" srcId="{1937378A-103E-4307-AE42-B20B5F963EB9}" destId="{F82E83FF-3019-124B-8001-5A4B7B4EC3C4}" srcOrd="0" destOrd="0" parTransId="{6795A310-28C4-B044-A1C7-CD9F8C455810}" sibTransId="{92E36B9E-ED35-7A43-B1D0-9ADE03529342}"/>
    <dgm:cxn modelId="{F231DD72-9FDC-CD48-8A16-92BBB1CBB62D}" type="presOf" srcId="{2945EC27-F4E2-5244-BFD0-26F527B123CC}" destId="{430ED7C6-8D0D-0D43-9D3F-9BD1FF023CA5}" srcOrd="0" destOrd="0" presId="urn:microsoft.com/office/officeart/2005/8/layout/venn3"/>
    <dgm:cxn modelId="{FD100436-6358-9740-89BD-7F41FC5F8098}" type="presOf" srcId="{39E8A901-A4A9-A947-BD81-FAD39EDFA615}" destId="{F400CC43-0F8F-6748-8F81-65AABDC4BC08}" srcOrd="0" destOrd="0" presId="urn:microsoft.com/office/officeart/2005/8/layout/venn3"/>
    <dgm:cxn modelId="{0A2526EA-280B-4F42-A86C-9C4B1C810F58}" type="presOf" srcId="{1937378A-103E-4307-AE42-B20B5F963EB9}" destId="{7BA36145-78B8-C64E-BDE0-89D0606903ED}" srcOrd="0" destOrd="0" presId="urn:microsoft.com/office/officeart/2005/8/layout/venn3"/>
    <dgm:cxn modelId="{D29D4091-24F3-2741-AAC8-48AA2654A185}" srcId="{1937378A-103E-4307-AE42-B20B5F963EB9}" destId="{39E8A901-A4A9-A947-BD81-FAD39EDFA615}" srcOrd="1" destOrd="0" parTransId="{BF7D2BDE-DB35-3B40-82E5-EF0000641E88}" sibTransId="{8C93DE22-DDD1-3548-B8E5-438BE489A603}"/>
    <dgm:cxn modelId="{9C84C65D-2B6C-0A48-999D-5C8114EA14B9}" type="presOf" srcId="{F82E83FF-3019-124B-8001-5A4B7B4EC3C4}" destId="{5E92654E-33A6-C041-900F-104FE655690B}" srcOrd="0" destOrd="0" presId="urn:microsoft.com/office/officeart/2005/8/layout/venn3"/>
    <dgm:cxn modelId="{77BBC7B7-EE1A-0140-9E49-0AABBE84706E}" srcId="{1937378A-103E-4307-AE42-B20B5F963EB9}" destId="{2945EC27-F4E2-5244-BFD0-26F527B123CC}" srcOrd="2" destOrd="0" parTransId="{50A2AE58-BD12-064D-B87A-4B1EA66E0E1A}" sibTransId="{BB7471F1-5ABB-304F-B87C-3CB1594C07D1}"/>
    <dgm:cxn modelId="{AD90EAD6-E200-6A45-9004-6F501927ADC8}" type="presParOf" srcId="{7BA36145-78B8-C64E-BDE0-89D0606903ED}" destId="{5E92654E-33A6-C041-900F-104FE655690B}" srcOrd="0" destOrd="0" presId="urn:microsoft.com/office/officeart/2005/8/layout/venn3"/>
    <dgm:cxn modelId="{D889479F-12B3-3046-B725-65CB8D41B705}" type="presParOf" srcId="{7BA36145-78B8-C64E-BDE0-89D0606903ED}" destId="{C3B1F20D-AE65-6F45-BFC4-30F5C8CAF6F2}" srcOrd="1" destOrd="0" presId="urn:microsoft.com/office/officeart/2005/8/layout/venn3"/>
    <dgm:cxn modelId="{A22D0C22-55B8-6F45-8933-39968C96C489}" type="presParOf" srcId="{7BA36145-78B8-C64E-BDE0-89D0606903ED}" destId="{F400CC43-0F8F-6748-8F81-65AABDC4BC08}" srcOrd="2" destOrd="0" presId="urn:microsoft.com/office/officeart/2005/8/layout/venn3"/>
    <dgm:cxn modelId="{E031165F-5EDD-664E-B133-0FC52245E828}" type="presParOf" srcId="{7BA36145-78B8-C64E-BDE0-89D0606903ED}" destId="{2B754034-BDD1-AE4F-AC68-65AE71DB1C1C}" srcOrd="3" destOrd="0" presId="urn:microsoft.com/office/officeart/2005/8/layout/venn3"/>
    <dgm:cxn modelId="{12E0992E-27E4-9945-8548-FA57BD88E60B}" type="presParOf" srcId="{7BA36145-78B8-C64E-BDE0-89D0606903ED}" destId="{430ED7C6-8D0D-0D43-9D3F-9BD1FF023CA5}" srcOrd="4"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C45C9C-658D-4002-8B9A-3E7823D8CDA1}"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54886895-F302-44F9-9432-146E721759C1}">
      <dgm:prSet custT="1"/>
      <dgm:spPr/>
      <dgm:t>
        <a:bodyPr/>
        <a:lstStyle/>
        <a:p>
          <a:r>
            <a:rPr lang="en-GB" sz="1800"/>
            <a:t>Services and organisations should work towards </a:t>
          </a:r>
          <a:r>
            <a:rPr lang="en-GB" sz="1800" b="1"/>
            <a:t>diversifying their workforce </a:t>
          </a:r>
          <a:r>
            <a:rPr lang="en-GB" sz="1800"/>
            <a:t>in order to better represent the </a:t>
          </a:r>
          <a:r>
            <a:rPr lang="en-GB" sz="1800" b="1"/>
            <a:t>identities and experiences</a:t>
          </a:r>
          <a:r>
            <a:rPr lang="en-GB" sz="1800"/>
            <a:t> of the young men they are supporting. </a:t>
          </a:r>
          <a:endParaRPr lang="en-US" sz="1800"/>
        </a:p>
      </dgm:t>
    </dgm:pt>
    <dgm:pt modelId="{D9F542A7-1267-4AFE-804A-D189DF262F59}" type="parTrans" cxnId="{A8E0F115-119F-437B-A831-A0CB6CB7AC4B}">
      <dgm:prSet/>
      <dgm:spPr/>
      <dgm:t>
        <a:bodyPr/>
        <a:lstStyle/>
        <a:p>
          <a:endParaRPr lang="en-US"/>
        </a:p>
      </dgm:t>
    </dgm:pt>
    <dgm:pt modelId="{A4AECC05-0E3A-4543-9155-1B0ECA9B31F0}" type="sibTrans" cxnId="{A8E0F115-119F-437B-A831-A0CB6CB7AC4B}">
      <dgm:prSet/>
      <dgm:spPr/>
      <dgm:t>
        <a:bodyPr/>
        <a:lstStyle/>
        <a:p>
          <a:endParaRPr lang="en-US"/>
        </a:p>
      </dgm:t>
    </dgm:pt>
    <dgm:pt modelId="{A8AEC0EE-F088-A846-8CF6-CF2C59298594}">
      <dgm:prSet custT="1"/>
      <dgm:spPr/>
      <dgm:t>
        <a:bodyPr/>
        <a:lstStyle/>
        <a:p>
          <a:r>
            <a:rPr lang="en-GB" sz="1800"/>
            <a:t>They should include the provision of activities which may be of interest to young men and which exemplify </a:t>
          </a:r>
          <a:r>
            <a:rPr lang="en-GB" sz="1800" b="1"/>
            <a:t>positive representations of masculinity </a:t>
          </a:r>
          <a:r>
            <a:rPr lang="en-GB" sz="1800"/>
            <a:t>through role modelling by practitioners and peers. </a:t>
          </a:r>
        </a:p>
      </dgm:t>
    </dgm:pt>
    <dgm:pt modelId="{CE6B3878-7EB5-4942-8835-0B4879B46F6A}" type="parTrans" cxnId="{885C7815-DED0-5D44-8D89-F12EE66BC86F}">
      <dgm:prSet/>
      <dgm:spPr/>
      <dgm:t>
        <a:bodyPr/>
        <a:lstStyle/>
        <a:p>
          <a:endParaRPr lang="en-GB"/>
        </a:p>
      </dgm:t>
    </dgm:pt>
    <dgm:pt modelId="{ECDA1290-ABAA-E040-BC25-3BDEDAF78D01}" type="sibTrans" cxnId="{885C7815-DED0-5D44-8D89-F12EE66BC86F}">
      <dgm:prSet/>
      <dgm:spPr/>
      <dgm:t>
        <a:bodyPr/>
        <a:lstStyle/>
        <a:p>
          <a:endParaRPr lang="en-GB"/>
        </a:p>
      </dgm:t>
    </dgm:pt>
    <dgm:pt modelId="{5B27FEB8-3506-4246-A313-F4E7AB5FB43E}">
      <dgm:prSet custT="1"/>
      <dgm:spPr/>
      <dgm:t>
        <a:bodyPr/>
        <a:lstStyle/>
        <a:p>
          <a:r>
            <a:rPr lang="en-GB" sz="1800"/>
            <a:t>Critically, such services should be </a:t>
          </a:r>
          <a:r>
            <a:rPr lang="en-GB" sz="1800" b="1"/>
            <a:t>codesigned with young men </a:t>
          </a:r>
          <a:r>
            <a:rPr lang="en-GB" sz="1800"/>
            <a:t>to ensure appropriateness of planned interventions and modes of delivery.</a:t>
          </a:r>
          <a:endParaRPr lang="en-US" sz="1800"/>
        </a:p>
      </dgm:t>
    </dgm:pt>
    <dgm:pt modelId="{695A42A5-D9B2-9546-A46A-EF29C6CB159B}" type="parTrans" cxnId="{ED5FB628-0505-7A4C-AD45-C046934DC7AD}">
      <dgm:prSet/>
      <dgm:spPr/>
      <dgm:t>
        <a:bodyPr/>
        <a:lstStyle/>
        <a:p>
          <a:endParaRPr lang="en-GB"/>
        </a:p>
      </dgm:t>
    </dgm:pt>
    <dgm:pt modelId="{F896CFCF-9726-524E-AFAA-15E672984AAA}" type="sibTrans" cxnId="{ED5FB628-0505-7A4C-AD45-C046934DC7AD}">
      <dgm:prSet/>
      <dgm:spPr/>
      <dgm:t>
        <a:bodyPr/>
        <a:lstStyle/>
        <a:p>
          <a:endParaRPr lang="en-GB"/>
        </a:p>
      </dgm:t>
    </dgm:pt>
    <dgm:pt modelId="{94CA67C5-B072-1A40-B3F2-A1AEC317B9E7}" type="pres">
      <dgm:prSet presAssocID="{F4C45C9C-658D-4002-8B9A-3E7823D8CDA1}" presName="vert0" presStyleCnt="0">
        <dgm:presLayoutVars>
          <dgm:dir/>
          <dgm:animOne val="branch"/>
          <dgm:animLvl val="lvl"/>
        </dgm:presLayoutVars>
      </dgm:prSet>
      <dgm:spPr/>
      <dgm:t>
        <a:bodyPr/>
        <a:lstStyle/>
        <a:p>
          <a:endParaRPr lang="en-US"/>
        </a:p>
      </dgm:t>
    </dgm:pt>
    <dgm:pt modelId="{8817FAEA-C7E9-0842-9250-21606C7ED85D}" type="pres">
      <dgm:prSet presAssocID="{54886895-F302-44F9-9432-146E721759C1}" presName="thickLine" presStyleLbl="alignNode1" presStyleIdx="0" presStyleCnt="3"/>
      <dgm:spPr/>
    </dgm:pt>
    <dgm:pt modelId="{729A488D-D24E-2647-9D34-674168670A4C}" type="pres">
      <dgm:prSet presAssocID="{54886895-F302-44F9-9432-146E721759C1}" presName="horz1" presStyleCnt="0"/>
      <dgm:spPr/>
    </dgm:pt>
    <dgm:pt modelId="{DCB2C299-4FBE-E04E-B36E-FB831DE5FB10}" type="pres">
      <dgm:prSet presAssocID="{54886895-F302-44F9-9432-146E721759C1}" presName="tx1" presStyleLbl="revTx" presStyleIdx="0" presStyleCnt="3"/>
      <dgm:spPr/>
      <dgm:t>
        <a:bodyPr/>
        <a:lstStyle/>
        <a:p>
          <a:endParaRPr lang="en-US"/>
        </a:p>
      </dgm:t>
    </dgm:pt>
    <dgm:pt modelId="{0D256953-CE54-BC4E-BC18-D8E07C3621D9}" type="pres">
      <dgm:prSet presAssocID="{54886895-F302-44F9-9432-146E721759C1}" presName="vert1" presStyleCnt="0"/>
      <dgm:spPr/>
    </dgm:pt>
    <dgm:pt modelId="{B803C7E1-06EE-1646-A611-4AC0A8D61E7A}" type="pres">
      <dgm:prSet presAssocID="{A8AEC0EE-F088-A846-8CF6-CF2C59298594}" presName="thickLine" presStyleLbl="alignNode1" presStyleIdx="1" presStyleCnt="3"/>
      <dgm:spPr/>
    </dgm:pt>
    <dgm:pt modelId="{86030366-0CF4-A846-A262-2D05BE71A9C8}" type="pres">
      <dgm:prSet presAssocID="{A8AEC0EE-F088-A846-8CF6-CF2C59298594}" presName="horz1" presStyleCnt="0"/>
      <dgm:spPr/>
    </dgm:pt>
    <dgm:pt modelId="{AC6137F0-4161-0A4A-8282-40ABC964B7B2}" type="pres">
      <dgm:prSet presAssocID="{A8AEC0EE-F088-A846-8CF6-CF2C59298594}" presName="tx1" presStyleLbl="revTx" presStyleIdx="1" presStyleCnt="3"/>
      <dgm:spPr/>
      <dgm:t>
        <a:bodyPr/>
        <a:lstStyle/>
        <a:p>
          <a:endParaRPr lang="en-US"/>
        </a:p>
      </dgm:t>
    </dgm:pt>
    <dgm:pt modelId="{3CD776A1-A855-134C-9846-A2FD1AAA1D8B}" type="pres">
      <dgm:prSet presAssocID="{A8AEC0EE-F088-A846-8CF6-CF2C59298594}" presName="vert1" presStyleCnt="0"/>
      <dgm:spPr/>
    </dgm:pt>
    <dgm:pt modelId="{279E8BA4-26EB-F94E-963C-15C01519CBFC}" type="pres">
      <dgm:prSet presAssocID="{5B27FEB8-3506-4246-A313-F4E7AB5FB43E}" presName="thickLine" presStyleLbl="alignNode1" presStyleIdx="2" presStyleCnt="3"/>
      <dgm:spPr/>
    </dgm:pt>
    <dgm:pt modelId="{09164D37-72F6-D54B-91EE-D5D1B007928C}" type="pres">
      <dgm:prSet presAssocID="{5B27FEB8-3506-4246-A313-F4E7AB5FB43E}" presName="horz1" presStyleCnt="0"/>
      <dgm:spPr/>
    </dgm:pt>
    <dgm:pt modelId="{F4AF1585-EE8B-E340-A8D9-C39738ACCFE3}" type="pres">
      <dgm:prSet presAssocID="{5B27FEB8-3506-4246-A313-F4E7AB5FB43E}" presName="tx1" presStyleLbl="revTx" presStyleIdx="2" presStyleCnt="3"/>
      <dgm:spPr/>
      <dgm:t>
        <a:bodyPr/>
        <a:lstStyle/>
        <a:p>
          <a:endParaRPr lang="en-US"/>
        </a:p>
      </dgm:t>
    </dgm:pt>
    <dgm:pt modelId="{C2C2A219-9FF6-854D-A9E4-3163752928AA}" type="pres">
      <dgm:prSet presAssocID="{5B27FEB8-3506-4246-A313-F4E7AB5FB43E}" presName="vert1" presStyleCnt="0"/>
      <dgm:spPr/>
    </dgm:pt>
  </dgm:ptLst>
  <dgm:cxnLst>
    <dgm:cxn modelId="{B552689F-6788-8946-B5D8-5B9BBBCEEBED}" type="presOf" srcId="{A8AEC0EE-F088-A846-8CF6-CF2C59298594}" destId="{AC6137F0-4161-0A4A-8282-40ABC964B7B2}" srcOrd="0" destOrd="0" presId="urn:microsoft.com/office/officeart/2008/layout/LinedList"/>
    <dgm:cxn modelId="{885C7815-DED0-5D44-8D89-F12EE66BC86F}" srcId="{F4C45C9C-658D-4002-8B9A-3E7823D8CDA1}" destId="{A8AEC0EE-F088-A846-8CF6-CF2C59298594}" srcOrd="1" destOrd="0" parTransId="{CE6B3878-7EB5-4942-8835-0B4879B46F6A}" sibTransId="{ECDA1290-ABAA-E040-BC25-3BDEDAF78D01}"/>
    <dgm:cxn modelId="{A8E0F115-119F-437B-A831-A0CB6CB7AC4B}" srcId="{F4C45C9C-658D-4002-8B9A-3E7823D8CDA1}" destId="{54886895-F302-44F9-9432-146E721759C1}" srcOrd="0" destOrd="0" parTransId="{D9F542A7-1267-4AFE-804A-D189DF262F59}" sibTransId="{A4AECC05-0E3A-4543-9155-1B0ECA9B31F0}"/>
    <dgm:cxn modelId="{9BD9274C-4B56-D94F-9588-DA9468E9365A}" type="presOf" srcId="{54886895-F302-44F9-9432-146E721759C1}" destId="{DCB2C299-4FBE-E04E-B36E-FB831DE5FB10}" srcOrd="0" destOrd="0" presId="urn:microsoft.com/office/officeart/2008/layout/LinedList"/>
    <dgm:cxn modelId="{99551367-D492-9E42-AFC9-ACAEEE3CC665}" type="presOf" srcId="{F4C45C9C-658D-4002-8B9A-3E7823D8CDA1}" destId="{94CA67C5-B072-1A40-B3F2-A1AEC317B9E7}" srcOrd="0" destOrd="0" presId="urn:microsoft.com/office/officeart/2008/layout/LinedList"/>
    <dgm:cxn modelId="{ED5FB628-0505-7A4C-AD45-C046934DC7AD}" srcId="{F4C45C9C-658D-4002-8B9A-3E7823D8CDA1}" destId="{5B27FEB8-3506-4246-A313-F4E7AB5FB43E}" srcOrd="2" destOrd="0" parTransId="{695A42A5-D9B2-9546-A46A-EF29C6CB159B}" sibTransId="{F896CFCF-9726-524E-AFAA-15E672984AAA}"/>
    <dgm:cxn modelId="{A65AB75B-16C1-F149-8A01-DA82CA2A2901}" type="presOf" srcId="{5B27FEB8-3506-4246-A313-F4E7AB5FB43E}" destId="{F4AF1585-EE8B-E340-A8D9-C39738ACCFE3}" srcOrd="0" destOrd="0" presId="urn:microsoft.com/office/officeart/2008/layout/LinedList"/>
    <dgm:cxn modelId="{CF4D8EF1-3B07-E049-A151-7EE1E42A57B0}" type="presParOf" srcId="{94CA67C5-B072-1A40-B3F2-A1AEC317B9E7}" destId="{8817FAEA-C7E9-0842-9250-21606C7ED85D}" srcOrd="0" destOrd="0" presId="urn:microsoft.com/office/officeart/2008/layout/LinedList"/>
    <dgm:cxn modelId="{B227AC02-419E-2A4E-AA7E-674DD23A82E6}" type="presParOf" srcId="{94CA67C5-B072-1A40-B3F2-A1AEC317B9E7}" destId="{729A488D-D24E-2647-9D34-674168670A4C}" srcOrd="1" destOrd="0" presId="urn:microsoft.com/office/officeart/2008/layout/LinedList"/>
    <dgm:cxn modelId="{93F7AF75-786D-F54F-8768-C58899634E49}" type="presParOf" srcId="{729A488D-D24E-2647-9D34-674168670A4C}" destId="{DCB2C299-4FBE-E04E-B36E-FB831DE5FB10}" srcOrd="0" destOrd="0" presId="urn:microsoft.com/office/officeart/2008/layout/LinedList"/>
    <dgm:cxn modelId="{4367ADAE-2C31-D047-BF54-88D9D201FD8E}" type="presParOf" srcId="{729A488D-D24E-2647-9D34-674168670A4C}" destId="{0D256953-CE54-BC4E-BC18-D8E07C3621D9}" srcOrd="1" destOrd="0" presId="urn:microsoft.com/office/officeart/2008/layout/LinedList"/>
    <dgm:cxn modelId="{C2718181-8946-9F43-B587-BB096A6D2218}" type="presParOf" srcId="{94CA67C5-B072-1A40-B3F2-A1AEC317B9E7}" destId="{B803C7E1-06EE-1646-A611-4AC0A8D61E7A}" srcOrd="2" destOrd="0" presId="urn:microsoft.com/office/officeart/2008/layout/LinedList"/>
    <dgm:cxn modelId="{08BE08D4-5233-0D4E-9DC7-79DFA9645BCF}" type="presParOf" srcId="{94CA67C5-B072-1A40-B3F2-A1AEC317B9E7}" destId="{86030366-0CF4-A846-A262-2D05BE71A9C8}" srcOrd="3" destOrd="0" presId="urn:microsoft.com/office/officeart/2008/layout/LinedList"/>
    <dgm:cxn modelId="{58D70262-80A9-DF42-A85F-A883D49868D8}" type="presParOf" srcId="{86030366-0CF4-A846-A262-2D05BE71A9C8}" destId="{AC6137F0-4161-0A4A-8282-40ABC964B7B2}" srcOrd="0" destOrd="0" presId="urn:microsoft.com/office/officeart/2008/layout/LinedList"/>
    <dgm:cxn modelId="{35D16F08-BFC3-0142-851A-0547D8826D2E}" type="presParOf" srcId="{86030366-0CF4-A846-A262-2D05BE71A9C8}" destId="{3CD776A1-A855-134C-9846-A2FD1AAA1D8B}" srcOrd="1" destOrd="0" presId="urn:microsoft.com/office/officeart/2008/layout/LinedList"/>
    <dgm:cxn modelId="{A0517EAD-C837-AF4D-9F1C-36DB3748C86C}" type="presParOf" srcId="{94CA67C5-B072-1A40-B3F2-A1AEC317B9E7}" destId="{279E8BA4-26EB-F94E-963C-15C01519CBFC}" srcOrd="4" destOrd="0" presId="urn:microsoft.com/office/officeart/2008/layout/LinedList"/>
    <dgm:cxn modelId="{DBB4439E-DC4C-4145-A880-2BDC2648404C}" type="presParOf" srcId="{94CA67C5-B072-1A40-B3F2-A1AEC317B9E7}" destId="{09164D37-72F6-D54B-91EE-D5D1B007928C}" srcOrd="5" destOrd="0" presId="urn:microsoft.com/office/officeart/2008/layout/LinedList"/>
    <dgm:cxn modelId="{8E6B3D07-045A-C848-9EDB-07A19F738A7D}" type="presParOf" srcId="{09164D37-72F6-D54B-91EE-D5D1B007928C}" destId="{F4AF1585-EE8B-E340-A8D9-C39738ACCFE3}" srcOrd="0" destOrd="0" presId="urn:microsoft.com/office/officeart/2008/layout/LinedList"/>
    <dgm:cxn modelId="{DF4886FE-ECA8-C14D-8D99-DE2487D82AEE}" type="presParOf" srcId="{09164D37-72F6-D54B-91EE-D5D1B007928C}" destId="{C2C2A219-9FF6-854D-A9E4-3163752928AA}" srcOrd="1" destOrd="0" presId="urn:microsoft.com/office/officeart/2008/layout/LinedList"/>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37378A-103E-4307-AE42-B20B5F963EB9}" type="doc">
      <dgm:prSet loTypeId="urn:microsoft.com/office/officeart/2005/8/layout/venn3" loCatId="cycle" qsTypeId="urn:microsoft.com/office/officeart/2005/8/quickstyle/simple1" qsCatId="simple" csTypeId="urn:microsoft.com/office/officeart/2005/8/colors/colorful1#4" csCatId="colorful" phldr="1"/>
      <dgm:spPr/>
      <dgm:t>
        <a:bodyPr/>
        <a:lstStyle/>
        <a:p>
          <a:endParaRPr lang="en-US"/>
        </a:p>
      </dgm:t>
    </dgm:pt>
    <dgm:pt modelId="{F82E83FF-3019-124B-8001-5A4B7B4EC3C4}">
      <dgm:prSet/>
      <dgm:spPr>
        <a:solidFill>
          <a:schemeClr val="accent2">
            <a:hueOff val="0"/>
            <a:satOff val="0"/>
            <a:lumOff val="0"/>
          </a:schemeClr>
        </a:solidFill>
      </dgm:spPr>
      <dgm:t>
        <a:bodyPr/>
        <a:lstStyle/>
        <a:p>
          <a:endParaRPr lang="en-GB"/>
        </a:p>
      </dgm:t>
    </dgm:pt>
    <dgm:pt modelId="{6795A310-28C4-B044-A1C7-CD9F8C455810}" type="parTrans" cxnId="{DF66A3FE-4F58-024D-BE70-317B20E49920}">
      <dgm:prSet/>
      <dgm:spPr/>
      <dgm:t>
        <a:bodyPr/>
        <a:lstStyle/>
        <a:p>
          <a:endParaRPr lang="en-GB"/>
        </a:p>
      </dgm:t>
    </dgm:pt>
    <dgm:pt modelId="{92E36B9E-ED35-7A43-B1D0-9ADE03529342}" type="sibTrans" cxnId="{DF66A3FE-4F58-024D-BE70-317B20E49920}">
      <dgm:prSet/>
      <dgm:spPr/>
      <dgm:t>
        <a:bodyPr/>
        <a:lstStyle/>
        <a:p>
          <a:endParaRPr lang="en-GB"/>
        </a:p>
      </dgm:t>
    </dgm:pt>
    <dgm:pt modelId="{39E8A901-A4A9-A947-BD81-FAD39EDFA615}">
      <dgm:prSet/>
      <dgm:spPr>
        <a:solidFill>
          <a:schemeClr val="accent3">
            <a:hueOff val="0"/>
            <a:satOff val="0"/>
            <a:lumOff val="0"/>
            <a:alpha val="20000"/>
          </a:schemeClr>
        </a:solidFill>
      </dgm:spPr>
      <dgm:t>
        <a:bodyPr/>
        <a:lstStyle/>
        <a:p>
          <a:endParaRPr lang="en-GB"/>
        </a:p>
      </dgm:t>
    </dgm:pt>
    <dgm:pt modelId="{BF7D2BDE-DB35-3B40-82E5-EF0000641E88}" type="parTrans" cxnId="{D29D4091-24F3-2741-AAC8-48AA2654A185}">
      <dgm:prSet/>
      <dgm:spPr/>
      <dgm:t>
        <a:bodyPr/>
        <a:lstStyle/>
        <a:p>
          <a:endParaRPr lang="en-GB"/>
        </a:p>
      </dgm:t>
    </dgm:pt>
    <dgm:pt modelId="{8C93DE22-DDD1-3548-B8E5-438BE489A603}" type="sibTrans" cxnId="{D29D4091-24F3-2741-AAC8-48AA2654A185}">
      <dgm:prSet/>
      <dgm:spPr/>
      <dgm:t>
        <a:bodyPr/>
        <a:lstStyle/>
        <a:p>
          <a:endParaRPr lang="en-GB"/>
        </a:p>
      </dgm:t>
    </dgm:pt>
    <dgm:pt modelId="{2945EC27-F4E2-5244-BFD0-26F527B123CC}">
      <dgm:prSet/>
      <dgm:spPr>
        <a:solidFill>
          <a:schemeClr val="accent4">
            <a:hueOff val="0"/>
            <a:satOff val="0"/>
            <a:lumOff val="0"/>
            <a:alpha val="20000"/>
          </a:schemeClr>
        </a:solidFill>
      </dgm:spPr>
      <dgm:t>
        <a:bodyPr/>
        <a:lstStyle/>
        <a:p>
          <a:endParaRPr lang="en-GB"/>
        </a:p>
      </dgm:t>
    </dgm:pt>
    <dgm:pt modelId="{50A2AE58-BD12-064D-B87A-4B1EA66E0E1A}" type="parTrans" cxnId="{77BBC7B7-EE1A-0140-9E49-0AABBE84706E}">
      <dgm:prSet/>
      <dgm:spPr/>
      <dgm:t>
        <a:bodyPr/>
        <a:lstStyle/>
        <a:p>
          <a:endParaRPr lang="en-GB"/>
        </a:p>
      </dgm:t>
    </dgm:pt>
    <dgm:pt modelId="{BB7471F1-5ABB-304F-B87C-3CB1594C07D1}" type="sibTrans" cxnId="{77BBC7B7-EE1A-0140-9E49-0AABBE84706E}">
      <dgm:prSet/>
      <dgm:spPr/>
      <dgm:t>
        <a:bodyPr/>
        <a:lstStyle/>
        <a:p>
          <a:endParaRPr lang="en-GB"/>
        </a:p>
      </dgm:t>
    </dgm:pt>
    <dgm:pt modelId="{7BA36145-78B8-C64E-BDE0-89D0606903ED}" type="pres">
      <dgm:prSet presAssocID="{1937378A-103E-4307-AE42-B20B5F963EB9}" presName="Name0" presStyleCnt="0">
        <dgm:presLayoutVars>
          <dgm:dir/>
          <dgm:resizeHandles val="exact"/>
        </dgm:presLayoutVars>
      </dgm:prSet>
      <dgm:spPr/>
      <dgm:t>
        <a:bodyPr/>
        <a:lstStyle/>
        <a:p>
          <a:endParaRPr lang="en-US"/>
        </a:p>
      </dgm:t>
    </dgm:pt>
    <dgm:pt modelId="{5E92654E-33A6-C041-900F-104FE655690B}" type="pres">
      <dgm:prSet presAssocID="{F82E83FF-3019-124B-8001-5A4B7B4EC3C4}" presName="Name5" presStyleLbl="vennNode1" presStyleIdx="0" presStyleCnt="3">
        <dgm:presLayoutVars>
          <dgm:bulletEnabled val="1"/>
        </dgm:presLayoutVars>
      </dgm:prSet>
      <dgm:spPr/>
      <dgm:t>
        <a:bodyPr/>
        <a:lstStyle/>
        <a:p>
          <a:endParaRPr lang="en-US"/>
        </a:p>
      </dgm:t>
    </dgm:pt>
    <dgm:pt modelId="{C3B1F20D-AE65-6F45-BFC4-30F5C8CAF6F2}" type="pres">
      <dgm:prSet presAssocID="{92E36B9E-ED35-7A43-B1D0-9ADE03529342}" presName="space" presStyleCnt="0"/>
      <dgm:spPr/>
    </dgm:pt>
    <dgm:pt modelId="{F400CC43-0F8F-6748-8F81-65AABDC4BC08}" type="pres">
      <dgm:prSet presAssocID="{39E8A901-A4A9-A947-BD81-FAD39EDFA615}" presName="Name5" presStyleLbl="vennNode1" presStyleIdx="1" presStyleCnt="3" custLinFactNeighborX="-8714">
        <dgm:presLayoutVars>
          <dgm:bulletEnabled val="1"/>
        </dgm:presLayoutVars>
      </dgm:prSet>
      <dgm:spPr/>
      <dgm:t>
        <a:bodyPr/>
        <a:lstStyle/>
        <a:p>
          <a:endParaRPr lang="en-US"/>
        </a:p>
      </dgm:t>
    </dgm:pt>
    <dgm:pt modelId="{2B754034-BDD1-AE4F-AC68-65AE71DB1C1C}" type="pres">
      <dgm:prSet presAssocID="{8C93DE22-DDD1-3548-B8E5-438BE489A603}" presName="space" presStyleCnt="0"/>
      <dgm:spPr/>
    </dgm:pt>
    <dgm:pt modelId="{430ED7C6-8D0D-0D43-9D3F-9BD1FF023CA5}" type="pres">
      <dgm:prSet presAssocID="{2945EC27-F4E2-5244-BFD0-26F527B123CC}" presName="Name5" presStyleLbl="vennNode1" presStyleIdx="2" presStyleCnt="3">
        <dgm:presLayoutVars>
          <dgm:bulletEnabled val="1"/>
        </dgm:presLayoutVars>
      </dgm:prSet>
      <dgm:spPr/>
      <dgm:t>
        <a:bodyPr/>
        <a:lstStyle/>
        <a:p>
          <a:endParaRPr lang="en-US"/>
        </a:p>
      </dgm:t>
    </dgm:pt>
  </dgm:ptLst>
  <dgm:cxnLst>
    <dgm:cxn modelId="{DF66A3FE-4F58-024D-BE70-317B20E49920}" srcId="{1937378A-103E-4307-AE42-B20B5F963EB9}" destId="{F82E83FF-3019-124B-8001-5A4B7B4EC3C4}" srcOrd="0" destOrd="0" parTransId="{6795A310-28C4-B044-A1C7-CD9F8C455810}" sibTransId="{92E36B9E-ED35-7A43-B1D0-9ADE03529342}"/>
    <dgm:cxn modelId="{F231DD72-9FDC-CD48-8A16-92BBB1CBB62D}" type="presOf" srcId="{2945EC27-F4E2-5244-BFD0-26F527B123CC}" destId="{430ED7C6-8D0D-0D43-9D3F-9BD1FF023CA5}" srcOrd="0" destOrd="0" presId="urn:microsoft.com/office/officeart/2005/8/layout/venn3"/>
    <dgm:cxn modelId="{FD100436-6358-9740-89BD-7F41FC5F8098}" type="presOf" srcId="{39E8A901-A4A9-A947-BD81-FAD39EDFA615}" destId="{F400CC43-0F8F-6748-8F81-65AABDC4BC08}" srcOrd="0" destOrd="0" presId="urn:microsoft.com/office/officeart/2005/8/layout/venn3"/>
    <dgm:cxn modelId="{0A2526EA-280B-4F42-A86C-9C4B1C810F58}" type="presOf" srcId="{1937378A-103E-4307-AE42-B20B5F963EB9}" destId="{7BA36145-78B8-C64E-BDE0-89D0606903ED}" srcOrd="0" destOrd="0" presId="urn:microsoft.com/office/officeart/2005/8/layout/venn3"/>
    <dgm:cxn modelId="{D29D4091-24F3-2741-AAC8-48AA2654A185}" srcId="{1937378A-103E-4307-AE42-B20B5F963EB9}" destId="{39E8A901-A4A9-A947-BD81-FAD39EDFA615}" srcOrd="1" destOrd="0" parTransId="{BF7D2BDE-DB35-3B40-82E5-EF0000641E88}" sibTransId="{8C93DE22-DDD1-3548-B8E5-438BE489A603}"/>
    <dgm:cxn modelId="{9C84C65D-2B6C-0A48-999D-5C8114EA14B9}" type="presOf" srcId="{F82E83FF-3019-124B-8001-5A4B7B4EC3C4}" destId="{5E92654E-33A6-C041-900F-104FE655690B}" srcOrd="0" destOrd="0" presId="urn:microsoft.com/office/officeart/2005/8/layout/venn3"/>
    <dgm:cxn modelId="{77BBC7B7-EE1A-0140-9E49-0AABBE84706E}" srcId="{1937378A-103E-4307-AE42-B20B5F963EB9}" destId="{2945EC27-F4E2-5244-BFD0-26F527B123CC}" srcOrd="2" destOrd="0" parTransId="{50A2AE58-BD12-064D-B87A-4B1EA66E0E1A}" sibTransId="{BB7471F1-5ABB-304F-B87C-3CB1594C07D1}"/>
    <dgm:cxn modelId="{AD90EAD6-E200-6A45-9004-6F501927ADC8}" type="presParOf" srcId="{7BA36145-78B8-C64E-BDE0-89D0606903ED}" destId="{5E92654E-33A6-C041-900F-104FE655690B}" srcOrd="0" destOrd="0" presId="urn:microsoft.com/office/officeart/2005/8/layout/venn3"/>
    <dgm:cxn modelId="{D889479F-12B3-3046-B725-65CB8D41B705}" type="presParOf" srcId="{7BA36145-78B8-C64E-BDE0-89D0606903ED}" destId="{C3B1F20D-AE65-6F45-BFC4-30F5C8CAF6F2}" srcOrd="1" destOrd="0" presId="urn:microsoft.com/office/officeart/2005/8/layout/venn3"/>
    <dgm:cxn modelId="{A22D0C22-55B8-6F45-8933-39968C96C489}" type="presParOf" srcId="{7BA36145-78B8-C64E-BDE0-89D0606903ED}" destId="{F400CC43-0F8F-6748-8F81-65AABDC4BC08}" srcOrd="2" destOrd="0" presId="urn:microsoft.com/office/officeart/2005/8/layout/venn3"/>
    <dgm:cxn modelId="{E031165F-5EDD-664E-B133-0FC52245E828}" type="presParOf" srcId="{7BA36145-78B8-C64E-BDE0-89D0606903ED}" destId="{2B754034-BDD1-AE4F-AC68-65AE71DB1C1C}" srcOrd="3" destOrd="0" presId="urn:microsoft.com/office/officeart/2005/8/layout/venn3"/>
    <dgm:cxn modelId="{12E0992E-27E4-9945-8548-FA57BD88E60B}" type="presParOf" srcId="{7BA36145-78B8-C64E-BDE0-89D0606903ED}" destId="{430ED7C6-8D0D-0D43-9D3F-9BD1FF023CA5}" srcOrd="4" destOrd="0" presId="urn:microsoft.com/office/officeart/2005/8/layout/venn3"/>
  </dgm:cxnLst>
  <dgm:bg/>
  <dgm:whole/>
  <dgm:extLst>
    <a:ext uri="http://schemas.microsoft.com/office/drawing/2008/diagram">
      <dsp:dataModelExt xmlns="" xmlns:dgm="http://schemas.openxmlformats.org/drawingml/2006/diagram" xmlns:a="http://schemas.openxmlformats.org/drawingml/2006/main"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1D9FEC-8BA5-2144-9DB2-791DDA91C02C}">
      <dsp:nvSpPr>
        <dsp:cNvPr id="0" name=""/>
        <dsp:cNvSpPr/>
      </dsp:nvSpPr>
      <dsp:spPr>
        <a:xfrm>
          <a:off x="0" y="212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17E165-7AFD-1844-800D-823ED74DCA53}">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The project was tasked with exploring ‘what works’ for young men (14-25) in need of support.  </a:t>
          </a:r>
        </a:p>
        <a:p>
          <a:pPr marL="0" lvl="0" indent="0" algn="l" defTabSz="800100">
            <a:lnSpc>
              <a:spcPct val="90000"/>
            </a:lnSpc>
            <a:spcBef>
              <a:spcPct val="0"/>
            </a:spcBef>
            <a:spcAft>
              <a:spcPct val="35000"/>
            </a:spcAft>
            <a:buNone/>
          </a:pPr>
          <a:r>
            <a:rPr lang="en-GB" sz="1800" kern="1200" dirty="0"/>
            <a:t>The  perspectives of young men themselves - as well as those of practitioners and service managers </a:t>
          </a:r>
          <a:r>
            <a:rPr lang="en-US" sz="1800" kern="1200" dirty="0"/>
            <a:t>–</a:t>
          </a:r>
          <a:r>
            <a:rPr lang="en-GB" sz="1800" kern="1200" dirty="0"/>
            <a:t> were of paramount importance.</a:t>
          </a:r>
          <a:endParaRPr lang="en-US" sz="1800" kern="1200" dirty="0"/>
        </a:p>
      </dsp:txBody>
      <dsp:txXfrm>
        <a:off x="0" y="2124"/>
        <a:ext cx="10515600" cy="1449029"/>
      </dsp:txXfrm>
    </dsp:sp>
    <dsp:sp modelId="{982F215E-5B93-464A-9FA7-F5A6161CB817}">
      <dsp:nvSpPr>
        <dsp:cNvPr id="0" name=""/>
        <dsp:cNvSpPr/>
      </dsp:nvSpPr>
      <dsp:spPr>
        <a:xfrm>
          <a:off x="0" y="145115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F48ED3-1BB9-C84F-88B7-2C0E898A3616}">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The project adopted a positive approach to young men, whilst at the same time acknowledging the challenging and problematic aspects of their lives. </a:t>
          </a:r>
        </a:p>
        <a:p>
          <a:pPr marL="0" lvl="0" indent="0" algn="l" defTabSz="800100">
            <a:lnSpc>
              <a:spcPct val="90000"/>
            </a:lnSpc>
            <a:spcBef>
              <a:spcPct val="0"/>
            </a:spcBef>
            <a:spcAft>
              <a:spcPct val="35000"/>
            </a:spcAft>
            <a:buNone/>
          </a:pPr>
          <a:r>
            <a:rPr lang="en-GB" sz="1800" kern="1200" dirty="0"/>
            <a:t>Many challenges faced by young men reflect the broader social context -  for example issues of masculinity and identity, education and employment, health, home and family, exploitation and offending. </a:t>
          </a:r>
          <a:endParaRPr lang="en-US" sz="1800" kern="1200" dirty="0"/>
        </a:p>
      </dsp:txBody>
      <dsp:txXfrm>
        <a:off x="0" y="1451154"/>
        <a:ext cx="10515600" cy="1449029"/>
      </dsp:txXfrm>
    </dsp:sp>
    <dsp:sp modelId="{11C75FAD-B50C-3D40-9B20-FF562BD99998}">
      <dsp:nvSpPr>
        <dsp:cNvPr id="0" name=""/>
        <dsp:cNvSpPr/>
      </dsp:nvSpPr>
      <dsp:spPr>
        <a:xfrm>
          <a:off x="0" y="290018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83BB68-A001-C140-BEFE-2398F8599CED}">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The project explores each of these issues and the associated responses of practitioners and services.  The aim is to deepen understanding, stimulate discussion and identify potential ways to support young men more effectively.</a:t>
          </a:r>
          <a:endParaRPr lang="en-US" sz="1800" kern="1200"/>
        </a:p>
      </dsp:txBody>
      <dsp:txXfrm>
        <a:off x="0" y="2900183"/>
        <a:ext cx="10515600" cy="14490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0"/>
          <a:ext cx="695131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0"/>
          <a:ext cx="6951316" cy="45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An understanding and acknowledgment of </a:t>
          </a:r>
          <a:r>
            <a:rPr lang="en-GB" sz="1800" b="1" kern="1200" dirty="0"/>
            <a:t>young men’s home context </a:t>
          </a:r>
          <a:r>
            <a:rPr lang="en-GB" sz="1800" kern="1200" dirty="0"/>
            <a:t>is vital to effective, professional relationships and interventions. Where possible, </a:t>
          </a:r>
          <a:r>
            <a:rPr lang="en-GB" sz="1800" b="1" kern="1200" dirty="0"/>
            <a:t>relationships with parents or carers </a:t>
          </a:r>
          <a:r>
            <a:rPr lang="en-GB" sz="1800" kern="1200" dirty="0"/>
            <a:t>should also be fostered as an additional  (though not exclusive) way of supporting young men and their progress.</a:t>
          </a:r>
        </a:p>
        <a:p>
          <a:pPr marL="0" lvl="0" indent="0" algn="l" defTabSz="800100">
            <a:lnSpc>
              <a:spcPct val="90000"/>
            </a:lnSpc>
            <a:spcBef>
              <a:spcPct val="0"/>
            </a:spcBef>
            <a:spcAft>
              <a:spcPct val="35000"/>
            </a:spcAft>
            <a:buNone/>
          </a:pPr>
          <a:r>
            <a:rPr lang="en-GB" sz="1800" kern="1200" dirty="0"/>
            <a:t>Young men can be </a:t>
          </a:r>
          <a:r>
            <a:rPr lang="en-GB" sz="1800" b="1" kern="1200" dirty="0"/>
            <a:t>vulnerable to exploitation</a:t>
          </a:r>
          <a:r>
            <a:rPr lang="en-GB" sz="1800" kern="1200" dirty="0"/>
            <a:t> and harm and may therefore require supportive relationships (rather than the more punitive approaches which have become the norm in the areas of youth justice and organised crime prevention). Understanding this from the young men’s perspectives is key.</a:t>
          </a:r>
          <a:endParaRPr lang="en-US" sz="1800" kern="1200" dirty="0"/>
        </a:p>
      </dsp:txBody>
      <dsp:txXfrm>
        <a:off x="0" y="0"/>
        <a:ext cx="6951316" cy="45682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314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3143"/>
          <a:ext cx="6900512" cy="214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Practitioners should be aware of the significant </a:t>
          </a:r>
          <a:r>
            <a:rPr lang="en-GB" sz="1800" b="1" kern="1200"/>
            <a:t>impact of trauma </a:t>
          </a:r>
          <a:r>
            <a:rPr lang="en-GB" sz="1800" kern="1200"/>
            <a:t>upon young men’s well-being and development. Services and interventions should be planned and provided on this basis.  </a:t>
          </a:r>
          <a:r>
            <a:rPr lang="en-GB" sz="1800" kern="1200" dirty="0"/>
            <a:t>The </a:t>
          </a:r>
          <a:r>
            <a:rPr lang="en-GB" sz="1800" b="1" kern="1200" dirty="0"/>
            <a:t>effect of trauma on relationships</a:t>
          </a:r>
          <a:r>
            <a:rPr lang="en-GB" sz="1800" kern="1200" dirty="0"/>
            <a:t>, including ‘helping’ relationships, should also be taken into consideration across all areas of service provision.</a:t>
          </a:r>
          <a:endParaRPr lang="en-US" sz="1800" kern="1200" dirty="0"/>
        </a:p>
      </dsp:txBody>
      <dsp:txXfrm>
        <a:off x="0" y="3143"/>
        <a:ext cx="6900512" cy="2143674"/>
      </dsp:txXfrm>
    </dsp:sp>
    <dsp:sp modelId="{0D08E09F-7CAF-8949-A34C-BAD58B2A85D5}">
      <dsp:nvSpPr>
        <dsp:cNvPr id="0" name=""/>
        <dsp:cNvSpPr/>
      </dsp:nvSpPr>
      <dsp:spPr>
        <a:xfrm>
          <a:off x="0" y="214681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8F3140-9AF9-B44A-9729-384ECD07531A}">
      <dsp:nvSpPr>
        <dsp:cNvPr id="0" name=""/>
        <dsp:cNvSpPr/>
      </dsp:nvSpPr>
      <dsp:spPr>
        <a:xfrm>
          <a:off x="0" y="2146818"/>
          <a:ext cx="6900512" cy="214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For example, a </a:t>
          </a:r>
          <a:r>
            <a:rPr lang="en-GB" sz="1800" b="1" kern="1200"/>
            <a:t>trauma-informed approach</a:t>
          </a:r>
          <a:r>
            <a:rPr lang="en-GB" sz="1800" kern="1200"/>
            <a:t> may help practitioners understand apparent lack of engagement on the part of young men and the subsequent impact of services then being withdrawn. The importance of a trauma-informed approach should extend beyond statutory services, to </a:t>
          </a:r>
          <a:r>
            <a:rPr lang="en-GB" sz="1800" b="1" kern="1200"/>
            <a:t>all </a:t>
          </a:r>
          <a:r>
            <a:rPr lang="en-GB" sz="1800" kern="1200"/>
            <a:t>those organisations having contact with young men.</a:t>
          </a:r>
        </a:p>
      </dsp:txBody>
      <dsp:txXfrm>
        <a:off x="0" y="2146818"/>
        <a:ext cx="6900512" cy="2143674"/>
      </dsp:txXfrm>
    </dsp:sp>
    <dsp:sp modelId="{E67444D5-D95C-4741-B275-FF234C244230}">
      <dsp:nvSpPr>
        <dsp:cNvPr id="0" name=""/>
        <dsp:cNvSpPr/>
      </dsp:nvSpPr>
      <dsp:spPr>
        <a:xfrm>
          <a:off x="0" y="429049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D79A68-80F8-2E43-B4BD-0B95E44E35C9}">
      <dsp:nvSpPr>
        <dsp:cNvPr id="0" name=""/>
        <dsp:cNvSpPr/>
      </dsp:nvSpPr>
      <dsp:spPr>
        <a:xfrm>
          <a:off x="0" y="4290492"/>
          <a:ext cx="6900512" cy="2143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When designing practice interventions, the processes and impact of </a:t>
          </a:r>
          <a:r>
            <a:rPr lang="en-GB" sz="1800" b="1" kern="1200"/>
            <a:t>exploitation</a:t>
          </a:r>
          <a:r>
            <a:rPr lang="en-GB" sz="1800" kern="1200"/>
            <a:t>, in all its forms, needs to be understood in order to establish trust and to support changes to young men’s patterns of thinking and behaviour</a:t>
          </a:r>
        </a:p>
      </dsp:txBody>
      <dsp:txXfrm>
        <a:off x="0" y="4290492"/>
        <a:ext cx="6900512" cy="214367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654E-33A6-C041-900F-104FE655690B}">
      <dsp:nvSpPr>
        <dsp:cNvPr id="0" name=""/>
        <dsp:cNvSpPr/>
      </dsp:nvSpPr>
      <dsp:spPr>
        <a:xfrm>
          <a:off x="553909" y="206"/>
          <a:ext cx="712809" cy="712809"/>
        </a:xfrm>
        <a:prstGeom prst="ellipse">
          <a:avLst/>
        </a:prstGeom>
        <a:solidFill>
          <a:schemeClr val="accent2">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228" tIns="38100" rIns="39228" bIns="38100" numCol="1" spcCol="1270" anchor="ctr" anchorCtr="0">
          <a:noAutofit/>
        </a:bodyPr>
        <a:lstStyle/>
        <a:p>
          <a:pPr marL="0" lvl="0" indent="0" algn="ctr" defTabSz="1333500">
            <a:lnSpc>
              <a:spcPct val="90000"/>
            </a:lnSpc>
            <a:spcBef>
              <a:spcPct val="0"/>
            </a:spcBef>
            <a:spcAft>
              <a:spcPct val="35000"/>
            </a:spcAft>
            <a:buNone/>
          </a:pPr>
          <a:endParaRPr lang="en-GB" sz="3000" kern="1200"/>
        </a:p>
      </dsp:txBody>
      <dsp:txXfrm>
        <a:off x="658297" y="104594"/>
        <a:ext cx="504033" cy="504033"/>
      </dsp:txXfrm>
    </dsp:sp>
    <dsp:sp modelId="{F400CC43-0F8F-6748-8F81-65AABDC4BC08}">
      <dsp:nvSpPr>
        <dsp:cNvPr id="0" name=""/>
        <dsp:cNvSpPr/>
      </dsp:nvSpPr>
      <dsp:spPr>
        <a:xfrm>
          <a:off x="1111734" y="206"/>
          <a:ext cx="712809" cy="712809"/>
        </a:xfrm>
        <a:prstGeom prst="ellipse">
          <a:avLst/>
        </a:prstGeom>
        <a:solidFill>
          <a:schemeClr val="accent3">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228" tIns="38100" rIns="39228" bIns="38100" numCol="1" spcCol="1270" anchor="ctr" anchorCtr="0">
          <a:noAutofit/>
        </a:bodyPr>
        <a:lstStyle/>
        <a:p>
          <a:pPr marL="0" lvl="0" indent="0" algn="ctr" defTabSz="1333500">
            <a:lnSpc>
              <a:spcPct val="90000"/>
            </a:lnSpc>
            <a:spcBef>
              <a:spcPct val="0"/>
            </a:spcBef>
            <a:spcAft>
              <a:spcPct val="35000"/>
            </a:spcAft>
            <a:buNone/>
          </a:pPr>
          <a:endParaRPr lang="en-GB" sz="3000" kern="1200"/>
        </a:p>
      </dsp:txBody>
      <dsp:txXfrm>
        <a:off x="1216122" y="104594"/>
        <a:ext cx="504033" cy="504033"/>
      </dsp:txXfrm>
    </dsp:sp>
    <dsp:sp modelId="{430ED7C6-8D0D-0D43-9D3F-9BD1FF023CA5}">
      <dsp:nvSpPr>
        <dsp:cNvPr id="0" name=""/>
        <dsp:cNvSpPr/>
      </dsp:nvSpPr>
      <dsp:spPr>
        <a:xfrm>
          <a:off x="1694404" y="206"/>
          <a:ext cx="712809" cy="712809"/>
        </a:xfrm>
        <a:prstGeom prst="ellipse">
          <a:avLst/>
        </a:prstGeom>
        <a:solidFill>
          <a:schemeClr val="accent4">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228" tIns="38100" rIns="39228" bIns="38100" numCol="1" spcCol="1270" anchor="ctr" anchorCtr="0">
          <a:noAutofit/>
        </a:bodyPr>
        <a:lstStyle/>
        <a:p>
          <a:pPr marL="0" lvl="0" indent="0" algn="ctr" defTabSz="1333500">
            <a:lnSpc>
              <a:spcPct val="90000"/>
            </a:lnSpc>
            <a:spcBef>
              <a:spcPct val="0"/>
            </a:spcBef>
            <a:spcAft>
              <a:spcPct val="35000"/>
            </a:spcAft>
            <a:buNone/>
          </a:pPr>
          <a:endParaRPr lang="en-GB" sz="3000" kern="1200"/>
        </a:p>
      </dsp:txBody>
      <dsp:txXfrm>
        <a:off x="1798792" y="104594"/>
        <a:ext cx="504033" cy="5040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Provision of services should be based on the promotion and development of </a:t>
          </a:r>
          <a:r>
            <a:rPr lang="en-GB" sz="1800" b="1" kern="1200"/>
            <a:t>sustained, person-centred relationships</a:t>
          </a:r>
          <a:r>
            <a:rPr lang="en-GB" sz="1800" kern="1200"/>
            <a:t>, which affirm and validate young men, whilst exploring identities, choices and behaviours. </a:t>
          </a:r>
          <a:endParaRPr lang="en-US" sz="1800" kern="1200"/>
        </a:p>
      </dsp:txBody>
      <dsp:txXfrm>
        <a:off x="0" y="0"/>
        <a:ext cx="6900512" cy="1384035"/>
      </dsp:txXfrm>
    </dsp:sp>
    <dsp:sp modelId="{76A03C92-28D7-0241-8267-3389A14B4218}">
      <dsp:nvSpPr>
        <dsp:cNvPr id="0" name=""/>
        <dsp:cNvSpPr/>
      </dsp:nvSpPr>
      <dsp:spPr>
        <a:xfrm>
          <a:off x="0" y="138403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558B1C-EB06-B44C-A4C3-8E0DF0AF1C79}">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Service provision and relationships should encompass </a:t>
          </a:r>
          <a:r>
            <a:rPr lang="en-GB" sz="1800" b="1" kern="1200"/>
            <a:t>flexibility and choice in engagement</a:t>
          </a:r>
          <a:r>
            <a:rPr lang="en-GB" sz="1800" kern="1200"/>
            <a:t>.  When working with young men, the context of their sometimes complex and fractured lives should be recognised and acknowledged.  </a:t>
          </a:r>
          <a:endParaRPr lang="en-US" sz="1800" kern="1200"/>
        </a:p>
      </dsp:txBody>
      <dsp:txXfrm>
        <a:off x="0" y="1384035"/>
        <a:ext cx="6900512" cy="1384035"/>
      </dsp:txXfrm>
    </dsp:sp>
    <dsp:sp modelId="{FB873F1C-67E0-454C-A9A7-6400256E8F23}">
      <dsp:nvSpPr>
        <dsp:cNvPr id="0" name=""/>
        <dsp:cNvSpPr/>
      </dsp:nvSpPr>
      <dsp:spPr>
        <a:xfrm>
          <a:off x="0" y="276807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2F5A3A-CF62-4349-8272-FF2BE9914AA3}">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Services should offer a degree of flexibility regarding </a:t>
          </a:r>
          <a:r>
            <a:rPr lang="en-GB" sz="1800" b="1" kern="1200"/>
            <a:t>mode, timing and duration of contact</a:t>
          </a:r>
          <a:r>
            <a:rPr lang="en-GB" sz="1800" kern="1200"/>
            <a:t>.  The nature the working relationship and its boundaries should also be considered.  </a:t>
          </a:r>
          <a:endParaRPr lang="en-US" sz="1800" kern="1200"/>
        </a:p>
      </dsp:txBody>
      <dsp:txXfrm>
        <a:off x="0" y="2768070"/>
        <a:ext cx="6900512" cy="1384035"/>
      </dsp:txXfrm>
    </dsp:sp>
    <dsp:sp modelId="{E14EB67A-0BFB-8D40-A5E3-4EA3BD4104EA}">
      <dsp:nvSpPr>
        <dsp:cNvPr id="0" name=""/>
        <dsp:cNvSpPr/>
      </dsp:nvSpPr>
      <dsp:spPr>
        <a:xfrm>
          <a:off x="0" y="4152105"/>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399F79-8D26-AF49-A6C8-E071DB6D58B5}">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Where possible, opportunities for individualised, person-centred </a:t>
          </a:r>
          <a:r>
            <a:rPr lang="en-GB" sz="1800" b="1" kern="1200"/>
            <a:t>mentoring, coaching or support should be sought and encouraged in schools, colleges, training providers and workplaces</a:t>
          </a:r>
          <a:r>
            <a:rPr lang="en-GB" sz="1800" kern="1200"/>
            <a:t>.</a:t>
          </a:r>
          <a:endParaRPr lang="en-US" sz="1800" kern="1200"/>
        </a:p>
      </dsp:txBody>
      <dsp:txXfrm>
        <a:off x="0" y="4152105"/>
        <a:ext cx="6900512" cy="138403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654E-33A6-C041-900F-104FE655690B}">
      <dsp:nvSpPr>
        <dsp:cNvPr id="0" name=""/>
        <dsp:cNvSpPr/>
      </dsp:nvSpPr>
      <dsp:spPr>
        <a:xfrm>
          <a:off x="553909" y="206"/>
          <a:ext cx="712809" cy="712809"/>
        </a:xfrm>
        <a:prstGeom prst="ellipse">
          <a:avLst/>
        </a:prstGeom>
        <a:solidFill>
          <a:schemeClr val="accent2">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228" tIns="38100" rIns="39228" bIns="38100" numCol="1" spcCol="1270" anchor="ctr" anchorCtr="0">
          <a:noAutofit/>
        </a:bodyPr>
        <a:lstStyle/>
        <a:p>
          <a:pPr marL="0" lvl="0" indent="0" algn="ctr" defTabSz="1333500">
            <a:lnSpc>
              <a:spcPct val="90000"/>
            </a:lnSpc>
            <a:spcBef>
              <a:spcPct val="0"/>
            </a:spcBef>
            <a:spcAft>
              <a:spcPct val="35000"/>
            </a:spcAft>
            <a:buNone/>
          </a:pPr>
          <a:endParaRPr lang="en-GB" sz="3000" kern="1200"/>
        </a:p>
      </dsp:txBody>
      <dsp:txXfrm>
        <a:off x="658297" y="104594"/>
        <a:ext cx="504033" cy="504033"/>
      </dsp:txXfrm>
    </dsp:sp>
    <dsp:sp modelId="{F400CC43-0F8F-6748-8F81-65AABDC4BC08}">
      <dsp:nvSpPr>
        <dsp:cNvPr id="0" name=""/>
        <dsp:cNvSpPr/>
      </dsp:nvSpPr>
      <dsp:spPr>
        <a:xfrm>
          <a:off x="1111734" y="206"/>
          <a:ext cx="712809" cy="712809"/>
        </a:xfrm>
        <a:prstGeom prst="ellipse">
          <a:avLst/>
        </a:prstGeom>
        <a:solidFill>
          <a:schemeClr val="accent3">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228" tIns="38100" rIns="39228" bIns="38100" numCol="1" spcCol="1270" anchor="ctr" anchorCtr="0">
          <a:noAutofit/>
        </a:bodyPr>
        <a:lstStyle/>
        <a:p>
          <a:pPr marL="0" lvl="0" indent="0" algn="ctr" defTabSz="1333500">
            <a:lnSpc>
              <a:spcPct val="90000"/>
            </a:lnSpc>
            <a:spcBef>
              <a:spcPct val="0"/>
            </a:spcBef>
            <a:spcAft>
              <a:spcPct val="35000"/>
            </a:spcAft>
            <a:buNone/>
          </a:pPr>
          <a:endParaRPr lang="en-GB" sz="3000" kern="1200"/>
        </a:p>
      </dsp:txBody>
      <dsp:txXfrm>
        <a:off x="1216122" y="104594"/>
        <a:ext cx="504033" cy="504033"/>
      </dsp:txXfrm>
    </dsp:sp>
    <dsp:sp modelId="{430ED7C6-8D0D-0D43-9D3F-9BD1FF023CA5}">
      <dsp:nvSpPr>
        <dsp:cNvPr id="0" name=""/>
        <dsp:cNvSpPr/>
      </dsp:nvSpPr>
      <dsp:spPr>
        <a:xfrm>
          <a:off x="1694404" y="206"/>
          <a:ext cx="712809" cy="712809"/>
        </a:xfrm>
        <a:prstGeom prst="ellipse">
          <a:avLst/>
        </a:prstGeom>
        <a:solidFill>
          <a:schemeClr val="accent4">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9228" tIns="38100" rIns="39228" bIns="38100" numCol="1" spcCol="1270" anchor="ctr" anchorCtr="0">
          <a:noAutofit/>
        </a:bodyPr>
        <a:lstStyle/>
        <a:p>
          <a:pPr marL="0" lvl="0" indent="0" algn="ctr" defTabSz="1333500">
            <a:lnSpc>
              <a:spcPct val="90000"/>
            </a:lnSpc>
            <a:spcBef>
              <a:spcPct val="0"/>
            </a:spcBef>
            <a:spcAft>
              <a:spcPct val="35000"/>
            </a:spcAft>
            <a:buNone/>
          </a:pPr>
          <a:endParaRPr lang="en-GB" sz="3000" kern="1200"/>
        </a:p>
      </dsp:txBody>
      <dsp:txXfrm>
        <a:off x="1798792" y="104594"/>
        <a:ext cx="504033" cy="50403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3918"/>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3918"/>
          <a:ext cx="1561253" cy="1386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a:t>Evaluate from the start</a:t>
          </a:r>
          <a:endParaRPr lang="en-US" sz="1800" kern="1200"/>
        </a:p>
      </dsp:txBody>
      <dsp:txXfrm>
        <a:off x="0" y="3918"/>
        <a:ext cx="1561253" cy="1386612"/>
      </dsp:txXfrm>
    </dsp:sp>
    <dsp:sp modelId="{75F6E39F-5876-404C-8DEF-7805562FC22A}">
      <dsp:nvSpPr>
        <dsp:cNvPr id="0" name=""/>
        <dsp:cNvSpPr/>
      </dsp:nvSpPr>
      <dsp:spPr>
        <a:xfrm>
          <a:off x="1678347" y="94965"/>
          <a:ext cx="6127918" cy="1820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Any new interventions or models of working with young men should have </a:t>
          </a:r>
          <a:r>
            <a:rPr lang="en-GB" sz="1800" b="1" kern="1200"/>
            <a:t>evaluation</a:t>
          </a:r>
          <a:r>
            <a:rPr lang="en-GB" sz="1800" kern="1200"/>
            <a:t> embedded from the very start of the process. The research clearly identifies this as a relative weakness in respect of existing projects where evaluation is limited and is largely related to funders’ needs or requirements.</a:t>
          </a:r>
          <a:endParaRPr lang="en-US" sz="1800" kern="1200"/>
        </a:p>
      </dsp:txBody>
      <dsp:txXfrm>
        <a:off x="1678347" y="94965"/>
        <a:ext cx="6127918" cy="1820940"/>
      </dsp:txXfrm>
    </dsp:sp>
    <dsp:sp modelId="{D7FCC3DC-31D8-414C-8592-A1B853ECC0F7}">
      <dsp:nvSpPr>
        <dsp:cNvPr id="0" name=""/>
        <dsp:cNvSpPr/>
      </dsp:nvSpPr>
      <dsp:spPr>
        <a:xfrm>
          <a:off x="1561253" y="1915906"/>
          <a:ext cx="6245012"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84618E-C5A7-0A4E-A49A-B78EB9A44EA7}">
      <dsp:nvSpPr>
        <dsp:cNvPr id="0" name=""/>
        <dsp:cNvSpPr/>
      </dsp:nvSpPr>
      <dsp:spPr>
        <a:xfrm>
          <a:off x="0" y="2006953"/>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C512D4-E394-2A44-8113-1A3790F06C84}">
      <dsp:nvSpPr>
        <dsp:cNvPr id="0" name=""/>
        <dsp:cNvSpPr/>
      </dsp:nvSpPr>
      <dsp:spPr>
        <a:xfrm>
          <a:off x="0" y="2006953"/>
          <a:ext cx="1561253" cy="200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a:t>Consider location</a:t>
          </a:r>
          <a:endParaRPr lang="en-US" sz="1800" kern="1200"/>
        </a:p>
      </dsp:txBody>
      <dsp:txXfrm>
        <a:off x="0" y="2006953"/>
        <a:ext cx="1561253" cy="2004992"/>
      </dsp:txXfrm>
    </dsp:sp>
    <dsp:sp modelId="{5C65CCBA-A729-F34C-823C-C6A523F4A38D}">
      <dsp:nvSpPr>
        <dsp:cNvPr id="0" name=""/>
        <dsp:cNvSpPr/>
      </dsp:nvSpPr>
      <dsp:spPr>
        <a:xfrm>
          <a:off x="1678347" y="2098000"/>
          <a:ext cx="6127918" cy="1820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Young men should be consulted regarding the </a:t>
          </a:r>
          <a:r>
            <a:rPr lang="en-GB" sz="1800" b="1" kern="1200"/>
            <a:t>physical location </a:t>
          </a:r>
          <a:r>
            <a:rPr lang="en-GB" sz="1800" kern="1200"/>
            <a:t>of services in terms of accessibility and safety. Neighbourhood-based projects and interventions may promote engagement and accessibility given issues of travel/transport cost within the city.</a:t>
          </a:r>
          <a:endParaRPr lang="en-US" sz="1800" kern="1200"/>
        </a:p>
      </dsp:txBody>
      <dsp:txXfrm>
        <a:off x="1678347" y="2098000"/>
        <a:ext cx="6127918" cy="1820940"/>
      </dsp:txXfrm>
    </dsp:sp>
    <dsp:sp modelId="{6FD438BF-76B8-244A-9E91-BBCCA0882D5C}">
      <dsp:nvSpPr>
        <dsp:cNvPr id="0" name=""/>
        <dsp:cNvSpPr/>
      </dsp:nvSpPr>
      <dsp:spPr>
        <a:xfrm>
          <a:off x="1561253" y="3918941"/>
          <a:ext cx="6245012"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C1A8D0-524C-E34F-A74A-4723F1526CBE}">
      <dsp:nvSpPr>
        <dsp:cNvPr id="0" name=""/>
        <dsp:cNvSpPr/>
      </dsp:nvSpPr>
      <dsp:spPr>
        <a:xfrm>
          <a:off x="0" y="4011946"/>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455075-37EC-884D-9D69-D51F269E97DA}">
      <dsp:nvSpPr>
        <dsp:cNvPr id="0" name=""/>
        <dsp:cNvSpPr/>
      </dsp:nvSpPr>
      <dsp:spPr>
        <a:xfrm>
          <a:off x="0" y="4011946"/>
          <a:ext cx="1561253" cy="200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a:t>Adapt models</a:t>
          </a:r>
          <a:endParaRPr lang="en-US" sz="1800" kern="1200"/>
        </a:p>
      </dsp:txBody>
      <dsp:txXfrm>
        <a:off x="0" y="4011946"/>
        <a:ext cx="1561253" cy="2004992"/>
      </dsp:txXfrm>
    </dsp:sp>
    <dsp:sp modelId="{78C97613-B47C-B040-8396-CD08023BD1F6}">
      <dsp:nvSpPr>
        <dsp:cNvPr id="0" name=""/>
        <dsp:cNvSpPr/>
      </dsp:nvSpPr>
      <dsp:spPr>
        <a:xfrm>
          <a:off x="1678347" y="4102993"/>
          <a:ext cx="6127918" cy="1820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a:t>Caution</a:t>
          </a:r>
          <a:r>
            <a:rPr lang="en-GB" sz="1800" kern="1200"/>
            <a:t> should be exercised when adopting specific approaches and models of intervention from elsewhere in order to ensure applicability to the specific local area / context. However, when appropriately adapted to local needs and particular requirements, such models can provide a </a:t>
          </a:r>
          <a:r>
            <a:rPr lang="en-GB" sz="1800" b="1" kern="1200"/>
            <a:t>starting point</a:t>
          </a:r>
          <a:r>
            <a:rPr lang="en-GB" sz="1800" kern="1200"/>
            <a:t> for devising interventions</a:t>
          </a:r>
        </a:p>
      </dsp:txBody>
      <dsp:txXfrm>
        <a:off x="1678347" y="4102993"/>
        <a:ext cx="6127918" cy="1820940"/>
      </dsp:txXfrm>
    </dsp:sp>
    <dsp:sp modelId="{BCFEB05E-7D0E-8D46-B17B-484AA8AA9521}">
      <dsp:nvSpPr>
        <dsp:cNvPr id="0" name=""/>
        <dsp:cNvSpPr/>
      </dsp:nvSpPr>
      <dsp:spPr>
        <a:xfrm>
          <a:off x="1561253" y="5923934"/>
          <a:ext cx="6245012" cy="0"/>
        </a:xfrm>
        <a:prstGeom prst="line">
          <a:avLst/>
        </a:prstGeom>
        <a:solidFill>
          <a:schemeClr val="accent4">
            <a:hueOff val="0"/>
            <a:satOff val="0"/>
            <a:lumOff val="0"/>
            <a:alphaOff val="0"/>
          </a:schemeClr>
        </a:solidFill>
        <a:ln w="12700" cap="flat" cmpd="sng" algn="ctr">
          <a:solidFill>
            <a:schemeClr val="accent4">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2551"/>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2551"/>
          <a:ext cx="7806266" cy="13570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Services working with young men should develop clear protocols which are adhered to consistently within teams. Data integrity/consistency and systems for inputting/reviewing data are critically important. Practitioners should be provided with rigorous training in this respect.</a:t>
          </a:r>
          <a:endParaRPr lang="en-US" sz="1800" kern="1200" dirty="0"/>
        </a:p>
      </dsp:txBody>
      <dsp:txXfrm>
        <a:off x="0" y="2551"/>
        <a:ext cx="7806266" cy="1357086"/>
      </dsp:txXfrm>
    </dsp:sp>
    <dsp:sp modelId="{9FAAB6C9-A1F3-5746-A254-9DF2FA9E5275}">
      <dsp:nvSpPr>
        <dsp:cNvPr id="0" name=""/>
        <dsp:cNvSpPr/>
      </dsp:nvSpPr>
      <dsp:spPr>
        <a:xfrm>
          <a:off x="0" y="1359638"/>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33255D-5B88-B741-B211-F34DE4DD9B78}">
      <dsp:nvSpPr>
        <dsp:cNvPr id="0" name=""/>
        <dsp:cNvSpPr/>
      </dsp:nvSpPr>
      <dsp:spPr>
        <a:xfrm>
          <a:off x="0" y="1359638"/>
          <a:ext cx="7806266" cy="843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Key-worker / mentor models should be considered for young men who are engaged with multiple services. </a:t>
          </a:r>
          <a:endParaRPr lang="en-US" sz="1800" kern="1200" dirty="0"/>
        </a:p>
      </dsp:txBody>
      <dsp:txXfrm>
        <a:off x="0" y="1359638"/>
        <a:ext cx="7806266" cy="843906"/>
      </dsp:txXfrm>
    </dsp:sp>
    <dsp:sp modelId="{D1AF1CF1-873E-0145-9200-1CEC47AB71BA}">
      <dsp:nvSpPr>
        <dsp:cNvPr id="0" name=""/>
        <dsp:cNvSpPr/>
      </dsp:nvSpPr>
      <dsp:spPr>
        <a:xfrm>
          <a:off x="0" y="2203544"/>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D13D98-1F03-794E-81A8-515E7BC40E1E}">
      <dsp:nvSpPr>
        <dsp:cNvPr id="0" name=""/>
        <dsp:cNvSpPr/>
      </dsp:nvSpPr>
      <dsp:spPr>
        <a:xfrm>
          <a:off x="0" y="2203544"/>
          <a:ext cx="7806266" cy="13156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 Statutory and community/third sector providers should commit to collaborative and complementary strategies which foster inter-agency working and practitioners should be supported in adopting this more agile, ‘boundary spanning’ way of working. </a:t>
          </a:r>
          <a:endParaRPr lang="en-US" sz="1800" kern="1200" dirty="0"/>
        </a:p>
      </dsp:txBody>
      <dsp:txXfrm>
        <a:off x="0" y="2203544"/>
        <a:ext cx="7806266" cy="1315642"/>
      </dsp:txXfrm>
    </dsp:sp>
    <dsp:sp modelId="{96D345B6-F79A-614D-9021-97B6748C5261}">
      <dsp:nvSpPr>
        <dsp:cNvPr id="0" name=""/>
        <dsp:cNvSpPr/>
      </dsp:nvSpPr>
      <dsp:spPr>
        <a:xfrm>
          <a:off x="0" y="3519187"/>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EB74F-2BDB-4845-965F-43F4B2723BE3}">
      <dsp:nvSpPr>
        <dsp:cNvPr id="0" name=""/>
        <dsp:cNvSpPr/>
      </dsp:nvSpPr>
      <dsp:spPr>
        <a:xfrm>
          <a:off x="0" y="3519187"/>
          <a:ext cx="7806266" cy="1373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Young men may not see interventions designed for “adult” offenders as applying to their situations.  Careful consideration should be given as to whether these services and processes are appropriate for young men.  </a:t>
          </a:r>
          <a:endParaRPr lang="en-US" sz="1800" kern="1200" dirty="0"/>
        </a:p>
      </dsp:txBody>
      <dsp:txXfrm>
        <a:off x="0" y="3519187"/>
        <a:ext cx="7806266" cy="1373962"/>
      </dsp:txXfrm>
    </dsp:sp>
    <dsp:sp modelId="{67E4C2F3-F61F-3146-9320-A0FC2F492B21}">
      <dsp:nvSpPr>
        <dsp:cNvPr id="0" name=""/>
        <dsp:cNvSpPr/>
      </dsp:nvSpPr>
      <dsp:spPr>
        <a:xfrm>
          <a:off x="0" y="4893149"/>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93B5D-BC2F-D640-B251-9197DD26B8F5}">
      <dsp:nvSpPr>
        <dsp:cNvPr id="0" name=""/>
        <dsp:cNvSpPr/>
      </dsp:nvSpPr>
      <dsp:spPr>
        <a:xfrm>
          <a:off x="0" y="4893149"/>
          <a:ext cx="7806266" cy="1962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Service managers, leaders and strategists should maintain awareness of how funding, conceptualisations of risk, and other ‘thresholds’ can disadvantage young men in need (as compared to other vulnerable groups)</a:t>
          </a:r>
          <a:endParaRPr lang="en-US" sz="1800" kern="1200"/>
        </a:p>
      </dsp:txBody>
      <dsp:txXfrm>
        <a:off x="0" y="4893149"/>
        <a:ext cx="7806266" cy="196229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654E-33A6-C041-900F-104FE655690B}">
      <dsp:nvSpPr>
        <dsp:cNvPr id="0" name=""/>
        <dsp:cNvSpPr/>
      </dsp:nvSpPr>
      <dsp:spPr>
        <a:xfrm>
          <a:off x="297473" y="151"/>
          <a:ext cx="906983" cy="906983"/>
        </a:xfrm>
        <a:prstGeom prst="ellipse">
          <a:avLst/>
        </a:prstGeom>
        <a:solidFill>
          <a:schemeClr val="accent2">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9914" tIns="48260" rIns="49914" bIns="48260" numCol="1" spcCol="1270" anchor="ctr" anchorCtr="0">
          <a:noAutofit/>
        </a:bodyPr>
        <a:lstStyle/>
        <a:p>
          <a:pPr marL="0" lvl="0" indent="0" algn="ctr" defTabSz="1689100">
            <a:lnSpc>
              <a:spcPct val="90000"/>
            </a:lnSpc>
            <a:spcBef>
              <a:spcPct val="0"/>
            </a:spcBef>
            <a:spcAft>
              <a:spcPct val="35000"/>
            </a:spcAft>
            <a:buNone/>
          </a:pPr>
          <a:endParaRPr lang="en-GB" sz="3800" kern="1200"/>
        </a:p>
      </dsp:txBody>
      <dsp:txXfrm>
        <a:off x="430298" y="132976"/>
        <a:ext cx="641333" cy="641333"/>
      </dsp:txXfrm>
    </dsp:sp>
    <dsp:sp modelId="{F400CC43-0F8F-6748-8F81-65AABDC4BC08}">
      <dsp:nvSpPr>
        <dsp:cNvPr id="0" name=""/>
        <dsp:cNvSpPr/>
      </dsp:nvSpPr>
      <dsp:spPr>
        <a:xfrm>
          <a:off x="1007253" y="151"/>
          <a:ext cx="906983" cy="906983"/>
        </a:xfrm>
        <a:prstGeom prst="ellipse">
          <a:avLst/>
        </a:prstGeom>
        <a:solidFill>
          <a:schemeClr val="accent3">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9914" tIns="48260" rIns="49914" bIns="48260" numCol="1" spcCol="1270" anchor="ctr" anchorCtr="0">
          <a:noAutofit/>
        </a:bodyPr>
        <a:lstStyle/>
        <a:p>
          <a:pPr marL="0" lvl="0" indent="0" algn="ctr" defTabSz="1689100">
            <a:lnSpc>
              <a:spcPct val="90000"/>
            </a:lnSpc>
            <a:spcBef>
              <a:spcPct val="0"/>
            </a:spcBef>
            <a:spcAft>
              <a:spcPct val="35000"/>
            </a:spcAft>
            <a:buNone/>
          </a:pPr>
          <a:endParaRPr lang="en-GB" sz="3800" kern="1200"/>
        </a:p>
      </dsp:txBody>
      <dsp:txXfrm>
        <a:off x="1140078" y="132976"/>
        <a:ext cx="641333" cy="641333"/>
      </dsp:txXfrm>
    </dsp:sp>
    <dsp:sp modelId="{430ED7C6-8D0D-0D43-9D3F-9BD1FF023CA5}">
      <dsp:nvSpPr>
        <dsp:cNvPr id="0" name=""/>
        <dsp:cNvSpPr/>
      </dsp:nvSpPr>
      <dsp:spPr>
        <a:xfrm>
          <a:off x="1748647" y="151"/>
          <a:ext cx="906983" cy="906983"/>
        </a:xfrm>
        <a:prstGeom prst="ellipse">
          <a:avLst/>
        </a:prstGeom>
        <a:solidFill>
          <a:schemeClr val="accent4">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9914" tIns="48260" rIns="49914" bIns="48260" numCol="1" spcCol="1270" anchor="ctr" anchorCtr="0">
          <a:noAutofit/>
        </a:bodyPr>
        <a:lstStyle/>
        <a:p>
          <a:pPr marL="0" lvl="0" indent="0" algn="ctr" defTabSz="1689100">
            <a:lnSpc>
              <a:spcPct val="90000"/>
            </a:lnSpc>
            <a:spcBef>
              <a:spcPct val="0"/>
            </a:spcBef>
            <a:spcAft>
              <a:spcPct val="35000"/>
            </a:spcAft>
            <a:buNone/>
          </a:pPr>
          <a:endParaRPr lang="en-GB" sz="3800" kern="1200"/>
        </a:p>
      </dsp:txBody>
      <dsp:txXfrm>
        <a:off x="1881472" y="132976"/>
        <a:ext cx="641333" cy="64133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2925"/>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2925"/>
          <a:ext cx="7806266" cy="774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Embed evaluation in a rigorous and planned manner as part of the intervention design and delivery process.</a:t>
          </a:r>
          <a:endParaRPr lang="en-US" sz="1800" kern="1200"/>
        </a:p>
      </dsp:txBody>
      <dsp:txXfrm>
        <a:off x="0" y="2925"/>
        <a:ext cx="7806266" cy="774988"/>
      </dsp:txXfrm>
    </dsp:sp>
    <dsp:sp modelId="{F1BA35E1-8F14-2440-92D9-BE70EA5F7CC0}">
      <dsp:nvSpPr>
        <dsp:cNvPr id="0" name=""/>
        <dsp:cNvSpPr/>
      </dsp:nvSpPr>
      <dsp:spPr>
        <a:xfrm>
          <a:off x="0" y="777913"/>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D146FE-87FD-024D-93B3-45030ADF079B}">
      <dsp:nvSpPr>
        <dsp:cNvPr id="0" name=""/>
        <dsp:cNvSpPr/>
      </dsp:nvSpPr>
      <dsp:spPr>
        <a:xfrm>
          <a:off x="0" y="777913"/>
          <a:ext cx="7806266" cy="1120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Ensure co-design and evaluation with young men in order to guarantee centrality of their voices and maximise likely engagement.</a:t>
          </a:r>
          <a:endParaRPr lang="en-US" sz="1800" kern="1200"/>
        </a:p>
      </dsp:txBody>
      <dsp:txXfrm>
        <a:off x="0" y="777913"/>
        <a:ext cx="7806266" cy="1120605"/>
      </dsp:txXfrm>
    </dsp:sp>
    <dsp:sp modelId="{0BCDB380-FD6A-194E-A1D3-2E77343F06B2}">
      <dsp:nvSpPr>
        <dsp:cNvPr id="0" name=""/>
        <dsp:cNvSpPr/>
      </dsp:nvSpPr>
      <dsp:spPr>
        <a:xfrm>
          <a:off x="0" y="1898519"/>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1EAF04-C938-0142-A6C4-31C3B75252DB}">
      <dsp:nvSpPr>
        <dsp:cNvPr id="0" name=""/>
        <dsp:cNvSpPr/>
      </dsp:nvSpPr>
      <dsp:spPr>
        <a:xfrm>
          <a:off x="0" y="1898519"/>
          <a:ext cx="7806266" cy="1120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Offer flexibility of timing and mode of contact and allow for control and choice in any approach adopted. Prioritise authentic relationships based on genuine interest, recognition, and care. </a:t>
          </a:r>
          <a:endParaRPr lang="en-US" sz="1800" kern="1200"/>
        </a:p>
      </dsp:txBody>
      <dsp:txXfrm>
        <a:off x="0" y="1898519"/>
        <a:ext cx="7806266" cy="1120605"/>
      </dsp:txXfrm>
    </dsp:sp>
    <dsp:sp modelId="{935D372F-6320-294A-8167-C8818E6052D1}">
      <dsp:nvSpPr>
        <dsp:cNvPr id="0" name=""/>
        <dsp:cNvSpPr/>
      </dsp:nvSpPr>
      <dsp:spPr>
        <a:xfrm>
          <a:off x="0" y="3019124"/>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E63264-3AED-0D4D-A13B-2D85BACC4100}">
      <dsp:nvSpPr>
        <dsp:cNvPr id="0" name=""/>
        <dsp:cNvSpPr/>
      </dsp:nvSpPr>
      <dsp:spPr>
        <a:xfrm>
          <a:off x="0" y="3019124"/>
          <a:ext cx="7806266" cy="1120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The  </a:t>
          </a:r>
          <a:r>
            <a:rPr lang="en-GB" sz="1800" b="1" kern="1200">
              <a:hlinkClick xmlns:r="http://schemas.openxmlformats.org/officeDocument/2006/relationships" r:id="rId1"/>
            </a:rPr>
            <a:t>Roca High-Risk Young Men Intervention Model</a:t>
          </a:r>
          <a:r>
            <a:rPr lang="en-GB" sz="1800" kern="1200">
              <a:hlinkClick xmlns:r="http://schemas.openxmlformats.org/officeDocument/2006/relationships" r:id="rId1"/>
            </a:rPr>
            <a:t> </a:t>
          </a:r>
          <a:r>
            <a:rPr lang="en-GB" sz="1800" kern="1200"/>
            <a:t>holds significant potential, especially if adapted to incorporate a trauma-informed approach to practice. </a:t>
          </a:r>
          <a:endParaRPr lang="en-US" sz="1800" kern="1200"/>
        </a:p>
      </dsp:txBody>
      <dsp:txXfrm>
        <a:off x="0" y="3019124"/>
        <a:ext cx="7806266" cy="1120605"/>
      </dsp:txXfrm>
    </dsp:sp>
    <dsp:sp modelId="{1DAF6B4A-95C5-1246-B244-9C079BF41216}">
      <dsp:nvSpPr>
        <dsp:cNvPr id="0" name=""/>
        <dsp:cNvSpPr/>
      </dsp:nvSpPr>
      <dsp:spPr>
        <a:xfrm>
          <a:off x="0" y="4139729"/>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BEF657-D65F-224C-A4A0-979D6CD89694}">
      <dsp:nvSpPr>
        <dsp:cNvPr id="0" name=""/>
        <dsp:cNvSpPr/>
      </dsp:nvSpPr>
      <dsp:spPr>
        <a:xfrm>
          <a:off x="0" y="4139729"/>
          <a:ext cx="7806266" cy="1120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Maximise inter-agency collaboration within system design. Consider use and accessibility as key for future service developments.</a:t>
          </a:r>
          <a:endParaRPr lang="en-US" sz="1800" kern="1200"/>
        </a:p>
      </dsp:txBody>
      <dsp:txXfrm>
        <a:off x="0" y="4139729"/>
        <a:ext cx="7806266" cy="1120605"/>
      </dsp:txXfrm>
    </dsp:sp>
    <dsp:sp modelId="{F8C006A3-4B95-1B42-9C36-BF6E3E41FE28}">
      <dsp:nvSpPr>
        <dsp:cNvPr id="0" name=""/>
        <dsp:cNvSpPr/>
      </dsp:nvSpPr>
      <dsp:spPr>
        <a:xfrm>
          <a:off x="0" y="5260335"/>
          <a:ext cx="780626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3E53C1-D5AB-4E4A-8C88-9AB082121913}">
      <dsp:nvSpPr>
        <dsp:cNvPr id="0" name=""/>
        <dsp:cNvSpPr/>
      </dsp:nvSpPr>
      <dsp:spPr>
        <a:xfrm>
          <a:off x="0" y="5260335"/>
          <a:ext cx="7806266" cy="1120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Foreground young men’s experiences and narratives in every stage of planning and delivery of services. </a:t>
          </a:r>
          <a:endParaRPr lang="en-US" sz="1800" kern="1200"/>
        </a:p>
      </dsp:txBody>
      <dsp:txXfrm>
        <a:off x="0" y="5260335"/>
        <a:ext cx="7806266" cy="112060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6014E-4409-1748-ADEE-F19ADE53979F}">
      <dsp:nvSpPr>
        <dsp:cNvPr id="0" name=""/>
        <dsp:cNvSpPr/>
      </dsp:nvSpPr>
      <dsp:spPr>
        <a:xfrm>
          <a:off x="0" y="18"/>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DE1B7-111A-1C4A-8573-961BD97CC9B9}">
      <dsp:nvSpPr>
        <dsp:cNvPr id="0" name=""/>
        <dsp:cNvSpPr/>
      </dsp:nvSpPr>
      <dsp:spPr>
        <a:xfrm>
          <a:off x="0" y="18"/>
          <a:ext cx="6291714" cy="12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ea typeface="Times New Roman" panose="02020603050405020304" pitchFamily="18" charset="0"/>
              <a:cs typeface="Times New Roman" panose="02020603050405020304" pitchFamily="18" charset="0"/>
            </a:rPr>
            <a:t>The research results will be taken for discussion to the Brighton and Hove Strategic Adolescent Management Board and the Sussex Violence Reduction Partnership.  The focus will be on how to integrate learning into practice with a view to implementing citywide actions.</a:t>
          </a:r>
          <a:endParaRPr lang="en-US" sz="1700" kern="1200"/>
        </a:p>
      </dsp:txBody>
      <dsp:txXfrm>
        <a:off x="0" y="18"/>
        <a:ext cx="6291714" cy="1277362"/>
      </dsp:txXfrm>
    </dsp:sp>
    <dsp:sp modelId="{7CDED2D8-3217-DD47-ADDC-CD092C583E3A}">
      <dsp:nvSpPr>
        <dsp:cNvPr id="0" name=""/>
        <dsp:cNvSpPr/>
      </dsp:nvSpPr>
      <dsp:spPr>
        <a:xfrm>
          <a:off x="0" y="1277381"/>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91F9B9-9070-6143-ACEF-2FDDFB3391C7}">
      <dsp:nvSpPr>
        <dsp:cNvPr id="0" name=""/>
        <dsp:cNvSpPr/>
      </dsp:nvSpPr>
      <dsp:spPr>
        <a:xfrm>
          <a:off x="0" y="1277381"/>
          <a:ext cx="6285569" cy="1698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ea typeface="Times New Roman" panose="02020603050405020304" pitchFamily="18" charset="0"/>
              <a:cs typeface="Times New Roman" panose="02020603050405020304" pitchFamily="18" charset="0"/>
            </a:rPr>
            <a:t>Organisations and partnerships from the community and voluntary sector will be invited to apply to The Pebble Trust for funding to support a pilot project based on the results of this research.  For further information, please see The Pebble Trust website </a:t>
          </a:r>
          <a:r>
            <a:rPr lang="en-GB" sz="1700" kern="1200" dirty="0">
              <a:ea typeface="Times New Roman" panose="02020603050405020304" pitchFamily="18" charset="0"/>
              <a:cs typeface="Times New Roman" panose="02020603050405020304" pitchFamily="18" charset="0"/>
              <a:hlinkClick xmlns:r="http://schemas.openxmlformats.org/officeDocument/2006/relationships" r:id="rId1">
                <a:extLst>
                  <a:ext uri="{A12FA001-AC4F-418D-AE19-62706E023703}">
                    <ahyp:hlinkClr xmlns:ahyp="http://schemas.microsoft.com/office/drawing/2018/hyperlinkcolor" val="tx"/>
                  </a:ext>
                </a:extLst>
              </a:hlinkClick>
            </a:rPr>
            <a:t>www.pebbletrust.org</a:t>
          </a:r>
          <a:endParaRPr lang="en-GB" sz="1700" kern="1200" dirty="0">
            <a:ea typeface="Times New Roman" panose="02020603050405020304" pitchFamily="18" charset="0"/>
            <a:cs typeface="Times New Roman" panose="02020603050405020304" pitchFamily="18" charset="0"/>
          </a:endParaRPr>
        </a:p>
      </dsp:txBody>
      <dsp:txXfrm>
        <a:off x="0" y="1277381"/>
        <a:ext cx="6285569" cy="1698610"/>
      </dsp:txXfrm>
    </dsp:sp>
    <dsp:sp modelId="{9721D309-1276-7F48-B588-39CE86E00F7F}">
      <dsp:nvSpPr>
        <dsp:cNvPr id="0" name=""/>
        <dsp:cNvSpPr/>
      </dsp:nvSpPr>
      <dsp:spPr>
        <a:xfrm>
          <a:off x="0" y="2975991"/>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B2A61F-7F2D-7947-926D-2342436F805B}">
      <dsp:nvSpPr>
        <dsp:cNvPr id="0" name=""/>
        <dsp:cNvSpPr/>
      </dsp:nvSpPr>
      <dsp:spPr>
        <a:xfrm>
          <a:off x="0" y="2975991"/>
          <a:ext cx="6291714" cy="12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ea typeface="Times New Roman" panose="02020603050405020304" pitchFamily="18" charset="0"/>
              <a:cs typeface="Times New Roman" panose="02020603050405020304" pitchFamily="18" charset="0"/>
            </a:rPr>
            <a:t>T</a:t>
          </a:r>
          <a:r>
            <a:rPr lang="en-US" sz="1700" kern="1200">
              <a:ea typeface="Times New Roman" panose="02020603050405020304" pitchFamily="18" charset="0"/>
              <a:cs typeface="Times New Roman" panose="02020603050405020304" pitchFamily="18" charset="0"/>
            </a:rPr>
            <a:t>he</a:t>
          </a:r>
          <a:r>
            <a:rPr lang="en-GB" sz="1700" kern="1200">
              <a:ea typeface="Times New Roman" panose="02020603050405020304" pitchFamily="18" charset="0"/>
              <a:cs typeface="Times New Roman" panose="02020603050405020304" pitchFamily="18" charset="0"/>
            </a:rPr>
            <a:t> findings of this report will be used within Brighton and Hove City Council and across the community and voluntary sector to inform best practice in working with young men.</a:t>
          </a:r>
        </a:p>
      </dsp:txBody>
      <dsp:txXfrm>
        <a:off x="0" y="2975991"/>
        <a:ext cx="6291714" cy="1277362"/>
      </dsp:txXfrm>
    </dsp:sp>
    <dsp:sp modelId="{6DBEADE2-1754-3F4F-9E7A-5E2BC3D7CC4C}">
      <dsp:nvSpPr>
        <dsp:cNvPr id="0" name=""/>
        <dsp:cNvSpPr/>
      </dsp:nvSpPr>
      <dsp:spPr>
        <a:xfrm>
          <a:off x="0" y="4253353"/>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8DCDF1-8336-9E46-B5B1-E61F130C1DDF}">
      <dsp:nvSpPr>
        <dsp:cNvPr id="0" name=""/>
        <dsp:cNvSpPr/>
      </dsp:nvSpPr>
      <dsp:spPr>
        <a:xfrm>
          <a:off x="0" y="4253353"/>
          <a:ext cx="6291714" cy="1277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ea typeface="Times New Roman" panose="02020603050405020304" pitchFamily="18" charset="0"/>
              <a:cs typeface="Times New Roman" panose="02020603050405020304" pitchFamily="18" charset="0"/>
            </a:rPr>
            <a:t>The full executive summary of the report may be accessed via The Pebble Trust website (</a:t>
          </a:r>
          <a:r>
            <a:rPr lang="en-GB" sz="1700" kern="1200">
              <a:ea typeface="Times New Roman" panose="02020603050405020304" pitchFamily="18" charset="0"/>
              <a:cs typeface="Times New Roman" panose="02020603050405020304" pitchFamily="18" charset="0"/>
              <a:hlinkClick xmlns:r="http://schemas.openxmlformats.org/officeDocument/2006/relationships" r:id="rId2">
                <a:extLst>
                  <a:ext uri="{A12FA001-AC4F-418D-AE19-62706E023703}">
                    <ahyp:hlinkClr xmlns:ahyp="http://schemas.microsoft.com/office/drawing/2018/hyperlinkcolor" val="tx"/>
                  </a:ext>
                </a:extLst>
              </a:hlinkClick>
            </a:rPr>
            <a:t>www.pebbletrust.org</a:t>
          </a:r>
          <a:r>
            <a:rPr lang="en-GB" sz="1700" kern="1200">
              <a:ea typeface="Times New Roman" panose="02020603050405020304" pitchFamily="18" charset="0"/>
              <a:cs typeface="Times New Roman" panose="02020603050405020304" pitchFamily="18" charset="0"/>
            </a:rPr>
            <a:t>)</a:t>
          </a:r>
        </a:p>
      </dsp:txBody>
      <dsp:txXfrm>
        <a:off x="0" y="4253353"/>
        <a:ext cx="6291714" cy="1277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1E9E6-8C61-BA48-98BA-19A542E6B1E3}">
      <dsp:nvSpPr>
        <dsp:cNvPr id="0" name=""/>
        <dsp:cNvSpPr/>
      </dsp:nvSpPr>
      <dsp:spPr>
        <a:xfrm>
          <a:off x="0" y="123443"/>
          <a:ext cx="5257800" cy="5257800"/>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B5BFF7-C34E-B84E-B4EA-1AA24B174E34}">
      <dsp:nvSpPr>
        <dsp:cNvPr id="0" name=""/>
        <dsp:cNvSpPr/>
      </dsp:nvSpPr>
      <dsp:spPr>
        <a:xfrm>
          <a:off x="341757" y="465200"/>
          <a:ext cx="2103120" cy="21031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a:t>A young men’s reference group was set up to consult on the project’s design.</a:t>
          </a:r>
          <a:endParaRPr lang="en-US" sz="1300" kern="1200"/>
        </a:p>
      </dsp:txBody>
      <dsp:txXfrm>
        <a:off x="444423" y="567866"/>
        <a:ext cx="1897788" cy="1897788"/>
      </dsp:txXfrm>
    </dsp:sp>
    <dsp:sp modelId="{071A888C-0435-6148-8181-D3FC067EAD6A}">
      <dsp:nvSpPr>
        <dsp:cNvPr id="0" name=""/>
        <dsp:cNvSpPr/>
      </dsp:nvSpPr>
      <dsp:spPr>
        <a:xfrm>
          <a:off x="2812923" y="465200"/>
          <a:ext cx="2103120" cy="21031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A ‘deep dive ’was conducted into the anonymised records of local young men with a history of engaging with services.</a:t>
          </a:r>
          <a:endParaRPr lang="en-US" sz="1300" kern="1200" dirty="0"/>
        </a:p>
      </dsp:txBody>
      <dsp:txXfrm>
        <a:off x="2915589" y="567866"/>
        <a:ext cx="1897788" cy="1897788"/>
      </dsp:txXfrm>
    </dsp:sp>
    <dsp:sp modelId="{05FDF565-2CD5-E84C-97BF-E5962A5CC37C}">
      <dsp:nvSpPr>
        <dsp:cNvPr id="0" name=""/>
        <dsp:cNvSpPr/>
      </dsp:nvSpPr>
      <dsp:spPr>
        <a:xfrm>
          <a:off x="341757" y="2936366"/>
          <a:ext cx="2103120" cy="21031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Twenty practitioners and service managers were  interviewed from the statutory and non-statutory sectors covering the fields of education, health, social work, offending, community and training provision.</a:t>
          </a:r>
        </a:p>
      </dsp:txBody>
      <dsp:txXfrm>
        <a:off x="444423" y="3039032"/>
        <a:ext cx="1897788" cy="1897788"/>
      </dsp:txXfrm>
    </dsp:sp>
    <dsp:sp modelId="{B9A38A8A-C447-7549-977D-84B1AABC0640}">
      <dsp:nvSpPr>
        <dsp:cNvPr id="0" name=""/>
        <dsp:cNvSpPr/>
      </dsp:nvSpPr>
      <dsp:spPr>
        <a:xfrm>
          <a:off x="2812923" y="2936366"/>
          <a:ext cx="2103120" cy="21031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In depth interviews with eight young men were carried out following referrals by local services. Two young men were recruited as peer researchers to work alongside experienced practitioner researchers.</a:t>
          </a:r>
          <a:endParaRPr lang="en-US" sz="1300" kern="1200" dirty="0"/>
        </a:p>
      </dsp:txBody>
      <dsp:txXfrm>
        <a:off x="2915589" y="3039032"/>
        <a:ext cx="1897788" cy="18977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6F436-56E2-0641-826A-CEC19CF10AFB}">
      <dsp:nvSpPr>
        <dsp:cNvPr id="0" name=""/>
        <dsp:cNvSpPr/>
      </dsp:nvSpPr>
      <dsp:spPr>
        <a:xfrm>
          <a:off x="474527" y="1650"/>
          <a:ext cx="2805306" cy="280530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4385" tIns="20320" rIns="154385" bIns="20320" numCol="1" spcCol="1270" anchor="ctr" anchorCtr="0">
          <a:noAutofit/>
        </a:bodyPr>
        <a:lstStyle/>
        <a:p>
          <a:pPr marL="0" lvl="0" indent="0" algn="ctr" defTabSz="711200">
            <a:lnSpc>
              <a:spcPct val="90000"/>
            </a:lnSpc>
            <a:spcBef>
              <a:spcPct val="0"/>
            </a:spcBef>
            <a:spcAft>
              <a:spcPct val="35000"/>
            </a:spcAft>
            <a:buNone/>
          </a:pPr>
          <a:r>
            <a:rPr lang="en-US" sz="1600" kern="1200" dirty="0"/>
            <a:t>Young men, contexts and identity</a:t>
          </a:r>
        </a:p>
      </dsp:txBody>
      <dsp:txXfrm>
        <a:off x="885355" y="412478"/>
        <a:ext cx="1983650" cy="1983650"/>
      </dsp:txXfrm>
    </dsp:sp>
    <dsp:sp modelId="{7A96EB95-0743-D74B-904D-1C83A3708B45}">
      <dsp:nvSpPr>
        <dsp:cNvPr id="0" name=""/>
        <dsp:cNvSpPr/>
      </dsp:nvSpPr>
      <dsp:spPr>
        <a:xfrm>
          <a:off x="2718772" y="1650"/>
          <a:ext cx="2805306" cy="280530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4385" tIns="20320" rIns="154385" bIns="20320" numCol="1" spcCol="1270" anchor="ctr" anchorCtr="0">
          <a:noAutofit/>
        </a:bodyPr>
        <a:lstStyle/>
        <a:p>
          <a:pPr marL="0" lvl="0" indent="0" algn="ctr" defTabSz="711200">
            <a:lnSpc>
              <a:spcPct val="90000"/>
            </a:lnSpc>
            <a:spcBef>
              <a:spcPct val="0"/>
            </a:spcBef>
            <a:spcAft>
              <a:spcPct val="35000"/>
            </a:spcAft>
            <a:buNone/>
          </a:pPr>
          <a:r>
            <a:rPr lang="en-GB" sz="1600" kern="1200" dirty="0"/>
            <a:t>Relationships and interventions</a:t>
          </a:r>
          <a:endParaRPr lang="en-US" sz="1600" kern="1200" dirty="0"/>
        </a:p>
      </dsp:txBody>
      <dsp:txXfrm>
        <a:off x="3129600" y="412478"/>
        <a:ext cx="1983650" cy="1983650"/>
      </dsp:txXfrm>
    </dsp:sp>
    <dsp:sp modelId="{BBEB752B-8835-0740-97C5-13C711768606}">
      <dsp:nvSpPr>
        <dsp:cNvPr id="0" name=""/>
        <dsp:cNvSpPr/>
      </dsp:nvSpPr>
      <dsp:spPr>
        <a:xfrm>
          <a:off x="4963017" y="1650"/>
          <a:ext cx="2805306" cy="28053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4385" tIns="20320" rIns="154385" bIns="20320" numCol="1" spcCol="1270" anchor="ctr" anchorCtr="0">
          <a:noAutofit/>
        </a:bodyPr>
        <a:lstStyle/>
        <a:p>
          <a:pPr marL="0" lvl="0" indent="0" algn="ctr" defTabSz="711200">
            <a:lnSpc>
              <a:spcPct val="90000"/>
            </a:lnSpc>
            <a:spcBef>
              <a:spcPct val="0"/>
            </a:spcBef>
            <a:spcAft>
              <a:spcPct val="35000"/>
            </a:spcAft>
            <a:buNone/>
          </a:pPr>
          <a:r>
            <a:rPr lang="en-GB" sz="1600" kern="1200" dirty="0"/>
            <a:t>Structures and services</a:t>
          </a:r>
          <a:endParaRPr lang="en-US" sz="1600" kern="1200" dirty="0"/>
        </a:p>
      </dsp:txBody>
      <dsp:txXfrm>
        <a:off x="5373845" y="412478"/>
        <a:ext cx="1983650" cy="19836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0"/>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0"/>
          <a:ext cx="6900512" cy="5536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The research highlights the interconnection between </a:t>
          </a:r>
          <a:r>
            <a:rPr lang="en-GB" sz="1800" b="1" kern="1200" dirty="0"/>
            <a:t>concepts of masculinity</a:t>
          </a:r>
          <a:r>
            <a:rPr lang="en-GB" sz="1800" kern="1200" dirty="0"/>
            <a:t> and the interventions of those working with this group. </a:t>
          </a:r>
        </a:p>
        <a:p>
          <a:pPr marL="0" lvl="0" indent="0" algn="l" defTabSz="800100">
            <a:lnSpc>
              <a:spcPct val="90000"/>
            </a:lnSpc>
            <a:spcBef>
              <a:spcPct val="0"/>
            </a:spcBef>
            <a:spcAft>
              <a:spcPct val="35000"/>
            </a:spcAft>
            <a:buNone/>
          </a:pPr>
          <a:r>
            <a:rPr lang="en-GB" sz="1800" kern="1200" dirty="0"/>
            <a:t>Services and practitioners should seek to understand the broader context in which young men exist (including the stark contrast between Brighton as a 'party' town vs the lived experiences of young men in the city).  </a:t>
          </a:r>
        </a:p>
        <a:p>
          <a:pPr marL="0" lvl="0" indent="0" algn="l" defTabSz="800100">
            <a:lnSpc>
              <a:spcPct val="90000"/>
            </a:lnSpc>
            <a:spcBef>
              <a:spcPct val="0"/>
            </a:spcBef>
            <a:spcAft>
              <a:spcPct val="35000"/>
            </a:spcAft>
            <a:buNone/>
          </a:pPr>
          <a:r>
            <a:rPr lang="en-GB" sz="1800" b="0" kern="1200" dirty="0"/>
            <a:t>The</a:t>
          </a:r>
          <a:r>
            <a:rPr lang="en-GB" sz="1800" b="1" kern="1200" dirty="0"/>
            <a:t> impacts of masculinity and related </a:t>
          </a:r>
          <a:r>
            <a:rPr lang="en-GB" sz="1800" b="1" kern="1200" dirty="0" err="1"/>
            <a:t>intersectionalities</a:t>
          </a:r>
          <a:r>
            <a:rPr lang="en-GB" sz="1800" kern="1200" dirty="0"/>
            <a:t> (for example, race or sexuality) need to be recognised.</a:t>
          </a:r>
          <a:endParaRPr lang="en-US" sz="1800" kern="1200" dirty="0"/>
        </a:p>
      </dsp:txBody>
      <dsp:txXfrm>
        <a:off x="0" y="0"/>
        <a:ext cx="6900512" cy="55361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6F436-56E2-0641-826A-CEC19CF10AFB}">
      <dsp:nvSpPr>
        <dsp:cNvPr id="0" name=""/>
        <dsp:cNvSpPr/>
      </dsp:nvSpPr>
      <dsp:spPr>
        <a:xfrm>
          <a:off x="0" y="0"/>
          <a:ext cx="2805306" cy="2805306"/>
        </a:xfrm>
        <a:prstGeom prst="ellipse">
          <a:avLst/>
        </a:prstGeom>
        <a:solidFill>
          <a:schemeClr val="accent2">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4385" tIns="30480" rIns="154385" bIns="30480" numCol="1" spcCol="1270" anchor="ctr" anchorCtr="0">
          <a:noAutofit/>
        </a:bodyPr>
        <a:lstStyle/>
        <a:p>
          <a:pPr marL="0" lvl="0" indent="0" algn="ctr" defTabSz="1066800">
            <a:lnSpc>
              <a:spcPct val="90000"/>
            </a:lnSpc>
            <a:spcBef>
              <a:spcPct val="0"/>
            </a:spcBef>
            <a:spcAft>
              <a:spcPct val="35000"/>
            </a:spcAft>
            <a:buNone/>
          </a:pPr>
          <a:r>
            <a:rPr lang="en-US" sz="2400" kern="1200" dirty="0"/>
            <a:t>Young men, contexts and identity</a:t>
          </a:r>
        </a:p>
      </dsp:txBody>
      <dsp:txXfrm>
        <a:off x="410828" y="410828"/>
        <a:ext cx="1983650" cy="19836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270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Diverse spaces (physical locations and temporal opportunities) for young men to consider their </a:t>
          </a:r>
          <a:r>
            <a:rPr lang="en-GB" sz="1800" b="1" kern="1200"/>
            <a:t>beliefs about masculinity </a:t>
          </a:r>
          <a:r>
            <a:rPr lang="en-GB" sz="1800" kern="1200"/>
            <a:t>should be developed. These should include possibilities for exploring and developing identities and behaviours which are centred on emotional literacy and regulation. </a:t>
          </a:r>
          <a:endParaRPr lang="en-US" sz="1800" kern="1200"/>
        </a:p>
      </dsp:txBody>
      <dsp:txXfrm>
        <a:off x="0" y="2703"/>
        <a:ext cx="6900512" cy="1843578"/>
      </dsp:txXfrm>
    </dsp:sp>
    <dsp:sp modelId="{20032DBD-32E0-8440-B0C0-A3D88B618502}">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022694-A2FE-F148-BA55-1CF926C20588}">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Such spaces and opportunities should encourage young men to </a:t>
          </a:r>
          <a:r>
            <a:rPr lang="en-GB" sz="1800" b="1" kern="1200"/>
            <a:t>question their own and others’ beliefs about “what men should be like”</a:t>
          </a:r>
          <a:r>
            <a:rPr lang="en-GB" sz="1800" kern="1200"/>
            <a:t> and help them develop alternative ideas of masculinity.  Related barriers to seeking help and accessing services should be addressed.</a:t>
          </a:r>
          <a:endParaRPr lang="en-US" sz="1800" kern="1200"/>
        </a:p>
      </dsp:txBody>
      <dsp:txXfrm>
        <a:off x="0" y="1846281"/>
        <a:ext cx="6900512" cy="1843578"/>
      </dsp:txXfrm>
    </dsp:sp>
    <dsp:sp modelId="{F85C775D-C273-494E-815F-DCE183856091}">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18CF47-C4C2-8D46-8378-E3998DD849BA}">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Young men should be encouraged to understand and manage their mental health by attending to and developing their emotional literacy within the context of their experience.</a:t>
          </a:r>
          <a:endParaRPr lang="en-US" sz="1800" kern="1200"/>
        </a:p>
      </dsp:txBody>
      <dsp:txXfrm>
        <a:off x="0" y="3689859"/>
        <a:ext cx="6900512" cy="18435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654E-33A6-C041-900F-104FE655690B}">
      <dsp:nvSpPr>
        <dsp:cNvPr id="0" name=""/>
        <dsp:cNvSpPr/>
      </dsp:nvSpPr>
      <dsp:spPr>
        <a:xfrm>
          <a:off x="582417" y="217"/>
          <a:ext cx="749495" cy="749495"/>
        </a:xfrm>
        <a:prstGeom prst="ellipse">
          <a:avLst/>
        </a:prstGeom>
        <a:solidFill>
          <a:schemeClr val="accent2">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247" tIns="40640" rIns="41247" bIns="4064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a:off x="692178" y="109978"/>
        <a:ext cx="529973" cy="529973"/>
      </dsp:txXfrm>
    </dsp:sp>
    <dsp:sp modelId="{F400CC43-0F8F-6748-8F81-65AABDC4BC08}">
      <dsp:nvSpPr>
        <dsp:cNvPr id="0" name=""/>
        <dsp:cNvSpPr/>
      </dsp:nvSpPr>
      <dsp:spPr>
        <a:xfrm>
          <a:off x="1168951" y="217"/>
          <a:ext cx="749495" cy="749495"/>
        </a:xfrm>
        <a:prstGeom prst="ellipse">
          <a:avLst/>
        </a:prstGeom>
        <a:solidFill>
          <a:schemeClr val="accent3">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247" tIns="40640" rIns="41247" bIns="4064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a:off x="1278712" y="109978"/>
        <a:ext cx="529973" cy="529973"/>
      </dsp:txXfrm>
    </dsp:sp>
    <dsp:sp modelId="{430ED7C6-8D0D-0D43-9D3F-9BD1FF023CA5}">
      <dsp:nvSpPr>
        <dsp:cNvPr id="0" name=""/>
        <dsp:cNvSpPr/>
      </dsp:nvSpPr>
      <dsp:spPr>
        <a:xfrm>
          <a:off x="1781610" y="217"/>
          <a:ext cx="749495" cy="749495"/>
        </a:xfrm>
        <a:prstGeom prst="ellipse">
          <a:avLst/>
        </a:prstGeom>
        <a:solidFill>
          <a:schemeClr val="accent4">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247" tIns="40640" rIns="41247" bIns="4064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a:off x="1891371" y="109978"/>
        <a:ext cx="529973" cy="5299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7FAEA-C7E9-0842-9250-21606C7ED85D}">
      <dsp:nvSpPr>
        <dsp:cNvPr id="0" name=""/>
        <dsp:cNvSpPr/>
      </dsp:nvSpPr>
      <dsp:spPr>
        <a:xfrm>
          <a:off x="0" y="2703"/>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B2C299-4FBE-E04E-B36E-FB831DE5FB10}">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Services and organisations should work towards </a:t>
          </a:r>
          <a:r>
            <a:rPr lang="en-GB" sz="1800" b="1" kern="1200"/>
            <a:t>diversifying their workforce </a:t>
          </a:r>
          <a:r>
            <a:rPr lang="en-GB" sz="1800" kern="1200"/>
            <a:t>in order to better represent the </a:t>
          </a:r>
          <a:r>
            <a:rPr lang="en-GB" sz="1800" b="1" kern="1200"/>
            <a:t>identities and experiences</a:t>
          </a:r>
          <a:r>
            <a:rPr lang="en-GB" sz="1800" kern="1200"/>
            <a:t> of the young men they are supporting. </a:t>
          </a:r>
          <a:endParaRPr lang="en-US" sz="1800" kern="1200"/>
        </a:p>
      </dsp:txBody>
      <dsp:txXfrm>
        <a:off x="0" y="2703"/>
        <a:ext cx="6900512" cy="1843578"/>
      </dsp:txXfrm>
    </dsp:sp>
    <dsp:sp modelId="{B803C7E1-06EE-1646-A611-4AC0A8D61E7A}">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6137F0-4161-0A4A-8282-40ABC964B7B2}">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They should include the provision of activities which may be of interest to young men and which exemplify </a:t>
          </a:r>
          <a:r>
            <a:rPr lang="en-GB" sz="1800" b="1" kern="1200"/>
            <a:t>positive representations of masculinity </a:t>
          </a:r>
          <a:r>
            <a:rPr lang="en-GB" sz="1800" kern="1200"/>
            <a:t>through role modelling by practitioners and peers. </a:t>
          </a:r>
        </a:p>
      </dsp:txBody>
      <dsp:txXfrm>
        <a:off x="0" y="1846281"/>
        <a:ext cx="6900512" cy="1843578"/>
      </dsp:txXfrm>
    </dsp:sp>
    <dsp:sp modelId="{279E8BA4-26EB-F94E-963C-15C01519CBFC}">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F1585-EE8B-E340-A8D9-C39738ACCFE3}">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Critically, such services should be </a:t>
          </a:r>
          <a:r>
            <a:rPr lang="en-GB" sz="1800" b="1" kern="1200"/>
            <a:t>codesigned with young men </a:t>
          </a:r>
          <a:r>
            <a:rPr lang="en-GB" sz="1800" kern="1200"/>
            <a:t>to ensure appropriateness of planned interventions and modes of delivery.</a:t>
          </a:r>
          <a:endParaRPr lang="en-US" sz="1800" kern="1200"/>
        </a:p>
      </dsp:txBody>
      <dsp:txXfrm>
        <a:off x="0" y="3689859"/>
        <a:ext cx="6900512" cy="184357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2654E-33A6-C041-900F-104FE655690B}">
      <dsp:nvSpPr>
        <dsp:cNvPr id="0" name=""/>
        <dsp:cNvSpPr/>
      </dsp:nvSpPr>
      <dsp:spPr>
        <a:xfrm>
          <a:off x="591920" y="220"/>
          <a:ext cx="761724" cy="761724"/>
        </a:xfrm>
        <a:prstGeom prst="ellipse">
          <a:avLst/>
        </a:prstGeom>
        <a:solidFill>
          <a:schemeClr val="accent2">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920" tIns="40640" rIns="41920" bIns="4064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a:off x="703472" y="111772"/>
        <a:ext cx="538620" cy="538620"/>
      </dsp:txXfrm>
    </dsp:sp>
    <dsp:sp modelId="{F400CC43-0F8F-6748-8F81-65AABDC4BC08}">
      <dsp:nvSpPr>
        <dsp:cNvPr id="0" name=""/>
        <dsp:cNvSpPr/>
      </dsp:nvSpPr>
      <dsp:spPr>
        <a:xfrm>
          <a:off x="1188024" y="220"/>
          <a:ext cx="761724" cy="761724"/>
        </a:xfrm>
        <a:prstGeom prst="ellipse">
          <a:avLst/>
        </a:prstGeom>
        <a:solidFill>
          <a:schemeClr val="accent3">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920" tIns="40640" rIns="41920" bIns="4064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a:off x="1299576" y="111772"/>
        <a:ext cx="538620" cy="538620"/>
      </dsp:txXfrm>
    </dsp:sp>
    <dsp:sp modelId="{430ED7C6-8D0D-0D43-9D3F-9BD1FF023CA5}">
      <dsp:nvSpPr>
        <dsp:cNvPr id="0" name=""/>
        <dsp:cNvSpPr/>
      </dsp:nvSpPr>
      <dsp:spPr>
        <a:xfrm>
          <a:off x="1810679" y="220"/>
          <a:ext cx="761724" cy="761724"/>
        </a:xfrm>
        <a:prstGeom prst="ellipse">
          <a:avLst/>
        </a:prstGeom>
        <a:solidFill>
          <a:schemeClr val="accent4">
            <a:hueOff val="0"/>
            <a:satOff val="0"/>
            <a:lumOff val="0"/>
            <a:alpha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920" tIns="40640" rIns="41920" bIns="4064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a:off x="1922231" y="111772"/>
        <a:ext cx="538620" cy="53862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17A9A-4B0C-964B-93F1-2AE079F9499A}" type="datetimeFigureOut">
              <a:rPr lang="en-US" smtClean="0"/>
              <a:pPr/>
              <a:t>11/15/21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9E612-CE79-6042-9545-F0F9F3621D5F}"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382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A9E612-CE79-6042-9545-F0F9F3621D5F}" type="slidenum">
              <a:rPr lang="en-US" smtClean="0"/>
              <a:pPr/>
              <a:t>3</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193223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A9E612-CE79-6042-9545-F0F9F3621D5F}" type="slidenum">
              <a:rPr lang="en-US" smtClean="0"/>
              <a:pPr/>
              <a:t>12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8092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C7AF978-FEB0-498C-A78B-332BCD3273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1507801-3BED-437F-B3B8-EE19F1BE46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4F5CE36-6B6F-40B9-BBB9-B9D1A6CF777D}"/>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5" name="Foot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1A72E2AE-0444-4F6A-A76F-5284876EF0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3EF5D02-0307-480B-B422-5B0F1B0A6155}"/>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434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9A5F1FB-EDA0-48A1-97EC-668DCF15778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FCC0478-7B78-4E81-A574-6395017391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586F098-BC38-49EA-BF82-A667E398AE43}"/>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5" name="Foot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8BC70C8-D3B5-4F06-9DFE-C9314BCD44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AED096B-9729-4906-9030-C05B476B089E}"/>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9948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C762901-47AA-4E4E-A070-D4B27C79FC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540532D-6BCD-43B8-B04D-EBC1B81A8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5DCA16-50B3-4630-AB9A-5E497735C078}"/>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5" name="Foot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8659AED-7BE7-46CA-8A9A-6FC5A2A27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E933386-7E09-49D8-830E-4036C2A0A2C0}"/>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081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B7F4FDB-D709-4731-906D-B9E2549150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4E16C17-9B27-4F08-994D-C98E16BCD9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06F6BE2-319A-4EC2-98EE-443DED9B0B89}"/>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5" name="Foot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FC28F20-D0F3-4F1F-A278-3ABC4CEE8D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8A7D32A-0E0F-4DDE-9AAA-EECEA279FC42}"/>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971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6FECF3A-B802-4C3C-BDF7-40187D287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3E238-BCBF-4BCC-881A-3FC20D383B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F6A671C-7203-48AF-95CD-2EE6CAF92293}"/>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5" name="Foot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5926CB9-B333-4CF7-A428-824F6B3A3A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97873C8-45B5-4447-B6C3-BE69A5DC9DE2}"/>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8649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A9DD56F-529B-4FF4-9FEC-233C2ED334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B7FFB7A-31B8-41DB-B6F4-5366C1A736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8881340-F41B-401D-B31C-E0A01EB1E8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E516E3B-EF96-48FC-8984-9D81129BF83B}"/>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6" name="Foot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7C657F9-CBFA-425A-A823-3FBEAE5417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A7967BB-A17C-4330-8BDA-56D510A4BB72}"/>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6668512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601D510-3C59-465F-BF20-45FAD0B928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DB68217-8FAF-4ECE-BB27-83D4492FA3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13FCAAB-6E7B-4F65-B59E-8440B7AAB7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D4D3C46-7E1B-4D25-ABFB-202BED3E9D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24E8B74-B723-4549-99B3-207A7C3A2E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3F07710-5554-41AE-8B08-4D7A63765411}"/>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8" name="Footer Placeholder 7">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2743AC4-4B80-40AA-B059-53779D6835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3C7A33EE-CFFE-4607-823B-CDB5C8241077}"/>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5638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A1B0C6A-7A9A-49D0-812A-A2DD32FF0D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493E9E6-98F8-48A9-AB1E-EA61FEA4F39C}"/>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4" name="Footer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AE4823C-657C-4260-AF7B-6B0C0EBFC1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D278804-2F4E-404B-A863-A5B8BDB288AD}"/>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490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AF52481-29EE-45FB-832B-FD1411D31F8C}"/>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3" name="Footer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E98E577-89A0-41EB-881A-C6B6758B33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97440DE-A00A-488F-8B55-03C7485226CD}"/>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239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F20CAFD-99FE-4426-8460-3D1C4E3FC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4A43737-7701-4C79-88E6-187180B603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07C08BD-1204-4B0A-B367-9BEC24E8D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AAC946B-7AD0-41F7-B096-6DA7DE5AB725}"/>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6" name="Foot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FAFEEE44-3924-49C9-8228-9190F26F20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2582A2E-8C9E-4E16-B586-98EADDC29321}"/>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548152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181A8508-D483-47AF-93FB-1C695DCC5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8735A45-E95D-457E-8921-C590A0A990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A9B9BC8-046E-49D3-83B3-0D0C043702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43F6266-C952-489F-9871-B2B2B5E77C29}"/>
              </a:ext>
            </a:extLst>
          </p:cNvPr>
          <p:cNvSpPr>
            <a:spLocks noGrp="1"/>
          </p:cNvSpPr>
          <p:nvPr>
            <p:ph type="dt" sz="half" idx="10"/>
          </p:nvPr>
        </p:nvSpPr>
        <p:spPr/>
        <p:txBody>
          <a:bodyPr/>
          <a:lstStyle/>
          <a:p>
            <a:fld id="{B724291E-7C99-40D9-84B8-50BAC5E35054}" type="datetimeFigureOut">
              <a:rPr lang="en-GB" smtClean="0"/>
              <a:pPr/>
              <a:t>11/15/21</a:t>
            </a:fld>
            <a:endParaRPr lang="en-GB"/>
          </a:p>
        </p:txBody>
      </p:sp>
      <p:sp>
        <p:nvSpPr>
          <p:cNvPr id="6" name="Foot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EC2AACA-D74D-47C0-A802-54AE5A995D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700B17BF-DD9A-4419-9428-6EFC3947BA32}"/>
              </a:ext>
            </a:extLst>
          </p:cNvPr>
          <p:cNvSpPr>
            <a:spLocks noGrp="1"/>
          </p:cNvSpPr>
          <p:nvPr>
            <p:ph type="sldNum" sz="quarter" idx="12"/>
          </p:nvPr>
        </p:nvSpPr>
        <p:spPr/>
        <p:txBody>
          <a:body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59426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C3DB9F8-E915-4F85-8E19-7F2D201627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4025544-7295-4A3A-A1A0-88166C147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0862B8D-24BD-4046-A8A5-46B105FFEF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4291E-7C99-40D9-84B8-50BAC5E35054}" type="datetimeFigureOut">
              <a:rPr lang="en-GB" smtClean="0"/>
              <a:pPr/>
              <a:t>11/15/21</a:t>
            </a:fld>
            <a:endParaRPr lang="en-GB"/>
          </a:p>
        </p:txBody>
      </p:sp>
      <p:sp>
        <p:nvSpPr>
          <p:cNvPr id="5" name="Footer Placeholder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C8FD1AF-CC76-42A8-B561-774FE631FC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A742065-3ADC-44B7-80CB-5998B80CC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B57ED-84EF-437D-B6AA-E72919E14F2E}" type="slidenum">
              <a:rPr lang="en-GB" smtClean="0"/>
              <a:pPr/>
              <a:t>‹#›</a:t>
            </a:fld>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35763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openxmlformats.org/officeDocument/2006/relationships/diagramData" Target="../diagrams/data14.xml"/><Relationship Id="rId7" Type="http://schemas.openxmlformats.org/officeDocument/2006/relationships/diagramLayout" Target="../diagrams/layout14.xml"/><Relationship Id="rId8" Type="http://schemas.openxmlformats.org/officeDocument/2006/relationships/diagramQuickStyle" Target="../diagrams/quickStyle14.xml"/><Relationship Id="rId9" Type="http://schemas.openxmlformats.org/officeDocument/2006/relationships/diagramColors" Target="../diagrams/colors14.xml"/><Relationship Id="rId10" Type="http://schemas.microsoft.com/office/2007/relationships/diagramDrawing" Target="../diagrams/drawing13.xml"/><Relationship Id="rId11"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diagramData" Target="../diagrams/data15.xml"/></Relationships>
</file>

<file path=ppt/slides/_rels/slide12.xml.rels><?xml version="1.0" encoding="UTF-8" standalone="yes"?>
<Relationships xmlns="http://schemas.openxmlformats.org/package/2006/relationships"><Relationship Id="rId12" Type="http://schemas.microsoft.com/office/2007/relationships/diagramDrawing" Target="../diagrams/drawing17.xml"/><Relationship Id="rId13" Type="http://schemas.microsoft.com/office/2007/relationships/diagramDrawing" Target="../diagrams/drawing16.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openxmlformats.org/officeDocument/2006/relationships/diagramData" Target="../diagrams/data17.xml"/><Relationship Id="rId8" Type="http://schemas.openxmlformats.org/officeDocument/2006/relationships/diagramLayout" Target="../diagrams/layout17.xml"/><Relationship Id="rId9" Type="http://schemas.openxmlformats.org/officeDocument/2006/relationships/diagramQuickStyle" Target="../diagrams/quickStyle17.xml"/><Relationship Id="rId10" Type="http://schemas.openxmlformats.org/officeDocument/2006/relationships/diagramColors" Target="../diagrams/colors1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8.xml"/><Relationship Id="rId4" Type="http://schemas.openxmlformats.org/officeDocument/2006/relationships/diagramQuickStyle" Target="../diagrams/quickStyle18.xml"/><Relationship Id="rId5" Type="http://schemas.openxmlformats.org/officeDocument/2006/relationships/diagramColors" Target="../diagrams/colors18.xml"/><Relationship Id="rId6" Type="http://schemas.microsoft.com/office/2007/relationships/diagramDrawing" Target="../diagrams/drawing18.xml"/><Relationship Id="rId1" Type="http://schemas.openxmlformats.org/officeDocument/2006/relationships/slideLayout" Target="../slideLayouts/slideLayout2.xml"/><Relationship Id="rId2" Type="http://schemas.openxmlformats.org/officeDocument/2006/relationships/diagramData" Target="../diagrams/data1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9.xml"/><Relationship Id="rId4" Type="http://schemas.openxmlformats.org/officeDocument/2006/relationships/diagramQuickStyle" Target="../diagrams/quickStyle19.xml"/><Relationship Id="rId5" Type="http://schemas.openxmlformats.org/officeDocument/2006/relationships/diagramColors" Target="../diagrams/colors19.xml"/><Relationship Id="rId6" Type="http://schemas.microsoft.com/office/2007/relationships/diagramDrawing" Target="../diagrams/drawing19.xml"/><Relationship Id="rId1" Type="http://schemas.openxmlformats.org/officeDocument/2006/relationships/slideLayout" Target="../slideLayouts/slideLayout2.xml"/><Relationship Id="rId2" Type="http://schemas.openxmlformats.org/officeDocument/2006/relationships/diagramData" Target="../diagrams/data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openxmlformats.org/officeDocument/2006/relationships/diagramData" Target="../diagrams/data5.xml"/><Relationship Id="rId7" Type="http://schemas.openxmlformats.org/officeDocument/2006/relationships/diagramLayout" Target="../diagrams/layout5.xml"/><Relationship Id="rId8" Type="http://schemas.openxmlformats.org/officeDocument/2006/relationships/diagramQuickStyle" Target="../diagrams/quickStyle5.xml"/><Relationship Id="rId9" Type="http://schemas.openxmlformats.org/officeDocument/2006/relationships/diagramColors" Target="../diagrams/colors5.xml"/><Relationship Id="rId10" Type="http://schemas.microsoft.com/office/2007/relationships/diagramDrawing" Target="../diagrams/drawing4.xml"/><Relationship Id="rId11"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openxmlformats.org/officeDocument/2006/relationships/diagramData" Target="../diagrams/data7.xml"/><Relationship Id="rId7" Type="http://schemas.openxmlformats.org/officeDocument/2006/relationships/diagramLayout" Target="../diagrams/layout7.xml"/><Relationship Id="rId8" Type="http://schemas.openxmlformats.org/officeDocument/2006/relationships/diagramQuickStyle" Target="../diagrams/quickStyle7.xml"/><Relationship Id="rId9" Type="http://schemas.openxmlformats.org/officeDocument/2006/relationships/diagramColors" Target="../diagrams/colors7.xml"/><Relationship Id="rId10" Type="http://schemas.microsoft.com/office/2007/relationships/diagramDrawing" Target="../diagrams/drawing6.xml"/><Relationship Id="rId11"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openxmlformats.org/officeDocument/2006/relationships/diagramData" Target="../diagrams/data9.xml"/><Relationship Id="rId7" Type="http://schemas.openxmlformats.org/officeDocument/2006/relationships/diagramLayout" Target="../diagrams/layout9.xml"/><Relationship Id="rId8" Type="http://schemas.openxmlformats.org/officeDocument/2006/relationships/diagramQuickStyle" Target="../diagrams/quickStyle9.xml"/><Relationship Id="rId9" Type="http://schemas.openxmlformats.org/officeDocument/2006/relationships/diagramColors" Target="../diagrams/colors9.xml"/><Relationship Id="rId10" Type="http://schemas.microsoft.com/office/2007/relationships/diagramDrawing" Target="../diagrams/drawing8.xml"/><Relationship Id="rId11"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openxmlformats.org/officeDocument/2006/relationships/diagramData" Target="../diagrams/data12.xml"/><Relationship Id="rId7" Type="http://schemas.openxmlformats.org/officeDocument/2006/relationships/diagramLayout" Target="../diagrams/layout12.xml"/><Relationship Id="rId8" Type="http://schemas.openxmlformats.org/officeDocument/2006/relationships/diagramQuickStyle" Target="../diagrams/quickStyle12.xml"/><Relationship Id="rId9" Type="http://schemas.openxmlformats.org/officeDocument/2006/relationships/diagramColors" Target="../diagrams/colors12.xml"/><Relationship Id="rId10" Type="http://schemas.microsoft.com/office/2007/relationships/diagramDrawing" Target="../diagrams/drawing11.xml"/><Relationship Id="rId11"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4E4288A-DFC8-40A2-90E5-70E851A933AD}"/>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63C2D82-D4FA-4A37-BB01-1E7B21E4FF20}"/>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GrpSpPr>
            <a:grpSpLocks noGrp="1" noUngrp="1" noRot="1" noChangeAspect="1" noMove="1" noResize="1"/>
          </p:cNvGrp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GrpSpPr>
        <p:grpSpPr>
          <a:xfrm>
            <a:off x="965199" y="634058"/>
            <a:ext cx="1128382" cy="847206"/>
            <a:chOff x="5307830" y="325570"/>
            <a:chExt cx="1128382" cy="847206"/>
          </a:xfrm>
        </p:grpSpPr>
        <p:sp>
          <p:nvSpPr>
            <p:cNvPr id="19" name="Freeform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94E7FEF-0CE9-4AC2-94BB-02230C6DC0DF}"/>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6" name="Freeform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B546CC0-C1BC-48D2-8DA9-4B60283165C9}"/>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EB5037B-73B1-4C41-A1B6-F357B47EDF35}"/>
              </a:ext>
            </a:extLst>
          </p:cNvPr>
          <p:cNvSpPr>
            <a:spLocks noGrp="1"/>
          </p:cNvSpPr>
          <p:nvPr>
            <p:ph type="ctrTitle"/>
          </p:nvPr>
        </p:nvSpPr>
        <p:spPr>
          <a:xfrm>
            <a:off x="965200" y="1371190"/>
            <a:ext cx="3363170" cy="2183042"/>
          </a:xfrm>
        </p:spPr>
        <p:txBody>
          <a:bodyPr vert="horz" lIns="91440" tIns="45720" rIns="91440" bIns="45720" rtlCol="0" anchor="b">
            <a:normAutofit/>
          </a:bodyPr>
          <a:lstStyle/>
          <a:p>
            <a:pPr algn="l"/>
            <a:r>
              <a:rPr lang="en-US" sz="2800" b="1">
                <a:effectLst/>
              </a:rPr>
              <a:t>Working with Young Men in Brighton and Hove</a:t>
            </a:r>
            <a:r>
              <a:rPr lang="en-US" sz="2800">
                <a:effectLst/>
              </a:rPr>
              <a:t/>
            </a:r>
            <a:br>
              <a:rPr lang="en-US" sz="2800">
                <a:effectLst/>
              </a:rPr>
            </a:br>
            <a:r>
              <a:rPr lang="en-US" sz="2800">
                <a:effectLst/>
              </a:rPr>
              <a:t> </a:t>
            </a:r>
            <a:br>
              <a:rPr lang="en-US" sz="2800">
                <a:effectLst/>
              </a:rPr>
            </a:br>
            <a:r>
              <a:rPr lang="en-US" sz="2800">
                <a:effectLst/>
              </a:rPr>
              <a:t>June 2021 </a:t>
            </a:r>
            <a:endParaRPr lang="en-US" sz="2800"/>
          </a:p>
        </p:txBody>
      </p:sp>
      <p:sp>
        <p:nvSpPr>
          <p:cNvPr id="28" name="Freeform 5">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D2BFF02-DF78-4F07-B176-52514E13127D}"/>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bwMode="auto">
          <a:xfrm>
            <a:off x="7062174" y="1653645"/>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Shape 29">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DB06EAB-7D8C-403A-86C5-B5FD79A13650}"/>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a:xfrm>
            <a:off x="4542865" y="634058"/>
            <a:ext cx="3154669" cy="2796247"/>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pic>
        <p:nvPicPr>
          <p:cNvPr id="5" name="Picture 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21D61CC-741D-4153-8BED-EA3E8251C529}"/>
              </a:ext>
            </a:extLst>
          </p:cNvPr>
          <p:cNvPicPr>
            <a:picLocks noChangeAspect="1"/>
          </p:cNvPicPr>
          <p:nvPr/>
        </p:nvPicPr>
        <p:blipFill>
          <a:blip r:embed="rId2"/>
          <a:stretch>
            <a:fillRect/>
          </a:stretch>
        </p:blipFill>
        <p:spPr>
          <a:xfrm>
            <a:off x="5019364" y="1771650"/>
            <a:ext cx="2024070" cy="479030"/>
          </a:xfrm>
          <a:prstGeom prst="rect">
            <a:avLst/>
          </a:prstGeom>
        </p:spPr>
      </p:pic>
      <p:sp>
        <p:nvSpPr>
          <p:cNvPr id="3" name="Subtit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A9C5623-95BE-4383-A13B-0FCC7542125E}"/>
              </a:ext>
            </a:extLst>
          </p:cNvPr>
          <p:cNvSpPr>
            <a:spLocks noGrp="1"/>
          </p:cNvSpPr>
          <p:nvPr>
            <p:ph type="subTitle" idx="1"/>
          </p:nvPr>
        </p:nvSpPr>
        <p:spPr>
          <a:xfrm>
            <a:off x="965199" y="3729161"/>
            <a:ext cx="5690043" cy="2277321"/>
          </a:xfrm>
        </p:spPr>
        <p:txBody>
          <a:bodyPr vert="horz" lIns="91440" tIns="45720" rIns="91440" bIns="45720" rtlCol="0">
            <a:normAutofit/>
          </a:bodyPr>
          <a:lstStyle/>
          <a:p>
            <a:pPr lvl="0" indent="-228600" algn="l">
              <a:spcAft>
                <a:spcPts val="600"/>
              </a:spcAft>
              <a:buFont typeface="Arial" panose="020B0604020202020204" pitchFamily="34" charset="0"/>
              <a:buChar char="•"/>
            </a:pPr>
            <a:r>
              <a:rPr lang="en-US" sz="1500" dirty="0"/>
              <a:t>The </a:t>
            </a:r>
            <a:r>
              <a:rPr lang="en-US" sz="1500" b="1" i="1" dirty="0"/>
              <a:t>Working with Young Men </a:t>
            </a:r>
            <a:r>
              <a:rPr lang="en-US" sz="1500" dirty="0"/>
              <a:t>project was commissioned as a result of concern among local statutory and non-statutory services regarding the wellbeing, safety, risk and life opportunities of young men in the city.  </a:t>
            </a:r>
          </a:p>
          <a:p>
            <a:pPr lvl="0" indent="-228600" algn="l">
              <a:spcAft>
                <a:spcPts val="600"/>
              </a:spcAft>
              <a:buFont typeface="Arial" panose="020B0604020202020204" pitchFamily="34" charset="0"/>
              <a:buChar char="•"/>
            </a:pPr>
            <a:endParaRPr lang="en-US" sz="1500" dirty="0"/>
          </a:p>
          <a:p>
            <a:pPr lvl="0" indent="-228600" algn="l">
              <a:spcAft>
                <a:spcPts val="600"/>
              </a:spcAft>
              <a:buFont typeface="Arial" panose="020B0604020202020204" pitchFamily="34" charset="0"/>
              <a:buChar char="•"/>
            </a:pPr>
            <a:r>
              <a:rPr lang="en-US" sz="1500" dirty="0"/>
              <a:t>It was commissioned by the Board of </a:t>
            </a:r>
            <a:r>
              <a:rPr lang="en-US" sz="1500" b="1" i="1" dirty="0"/>
              <a:t>A Better Brighton and Hove</a:t>
            </a:r>
            <a:r>
              <a:rPr lang="en-US" sz="1500" dirty="0"/>
              <a:t>, a think tank co-founded by Brighton &amp; Hove City Council and local charity, The Pebble Trust.</a:t>
            </a:r>
          </a:p>
          <a:p>
            <a:pPr indent="-228600" algn="l">
              <a:buFont typeface="Arial" panose="020B0604020202020204" pitchFamily="34" charset="0"/>
              <a:buChar char="•"/>
            </a:pPr>
            <a:endParaRPr lang="en-US" sz="1500" dirty="0"/>
          </a:p>
        </p:txBody>
      </p:sp>
      <p:pic>
        <p:nvPicPr>
          <p:cNvPr id="4" name="Picture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25FCF93-6344-406D-83CE-30E843EFFC50}"/>
              </a:ext>
            </a:extLst>
          </p:cNvPr>
          <p:cNvPicPr>
            <a:picLocks noChangeAspect="1"/>
          </p:cNvPicPr>
          <p:nvPr/>
        </p:nvPicPr>
        <p:blipFill>
          <a:blip r:embed="rId3"/>
          <a:stretch>
            <a:fillRect/>
          </a:stretch>
        </p:blipFill>
        <p:spPr>
          <a:xfrm>
            <a:off x="8050038" y="2577049"/>
            <a:ext cx="2713512" cy="2268217"/>
          </a:xfrm>
          <a:prstGeom prst="rect">
            <a:avLst/>
          </a:prstGeom>
        </p:spPr>
      </p:pic>
      <p:sp>
        <p:nvSpPr>
          <p:cNvPr id="7" name="Rectangle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05CFC1CF-1D52-C544-B81C-CAB07B8721B3}"/>
              </a:ext>
            </a:extLst>
          </p:cNvPr>
          <p:cNvSpPr/>
          <p:nvPr/>
        </p:nvSpPr>
        <p:spPr>
          <a:xfrm flipH="1">
            <a:off x="965199" y="6391467"/>
            <a:ext cx="11133402" cy="369332"/>
          </a:xfrm>
          <a:prstGeom prst="rect">
            <a:avLst/>
          </a:prstGeom>
        </p:spPr>
        <p:txBody>
          <a:bodyPr wrap="square">
            <a:spAutoFit/>
          </a:bodyPr>
          <a:lstStyle/>
          <a:p>
            <a:pPr>
              <a:spcAft>
                <a:spcPts val="600"/>
              </a:spcAft>
            </a:pPr>
            <a:r>
              <a:rPr lang="en-US" b="1" dirty="0"/>
              <a:t>Authors: Cath Holmstrom</a:t>
            </a:r>
            <a:r>
              <a:rPr lang="en-US" dirty="0"/>
              <a:t>, </a:t>
            </a:r>
            <a:r>
              <a:rPr lang="en-US" b="1" dirty="0"/>
              <a:t>Mark Price </a:t>
            </a:r>
            <a:r>
              <a:rPr lang="en-US" dirty="0"/>
              <a:t>and </a:t>
            </a:r>
            <a:r>
              <a:rPr lang="en-US" b="1" dirty="0"/>
              <a:t>James Ravenhill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441890"/>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F00383-E041-4F9D-A6B9-5478EC968211}"/>
              </a:ext>
            </a:extLst>
          </p:cNvPr>
          <p:cNvSpPr>
            <a:spLocks noGrp="1"/>
          </p:cNvSpPr>
          <p:nvPr>
            <p:ph type="title"/>
          </p:nvPr>
        </p:nvSpPr>
        <p:spPr>
          <a:xfrm>
            <a:off x="635000" y="640823"/>
            <a:ext cx="3418659" cy="4015844"/>
          </a:xfrm>
        </p:spPr>
        <p:txBody>
          <a:bodyPr anchor="ctr">
            <a:normAutofit/>
          </a:bodyPr>
          <a:lstStyle/>
          <a:p>
            <a:r>
              <a:rPr lang="en-US" sz="4000" dirty="0"/>
              <a:t>Relationships: implications for services (</a:t>
            </a:r>
            <a:r>
              <a:rPr lang="en-US" sz="4000" dirty="0" err="1"/>
              <a:t>contd</a:t>
            </a:r>
            <a:r>
              <a:rPr lang="en-US" sz="4000" dirty="0"/>
              <a:t>)</a:t>
            </a:r>
            <a:endParaRPr lang="en-GB" sz="4000" b="1" dirty="0"/>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6172890"/>
              </p:ext>
            </p:extLst>
          </p:nvPr>
        </p:nvGraphicFramePr>
        <p:xfrm>
          <a:off x="4648018" y="640822"/>
          <a:ext cx="6900512" cy="553614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8"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51C3F6A-A44D-414C-B2A3-BC2B5F59094A}"/>
              </a:ext>
            </a:extLst>
          </p:cNvPr>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6789981"/>
              </p:ext>
            </p:extLst>
          </p:nvPr>
        </p:nvGraphicFramePr>
        <p:xfrm>
          <a:off x="391677" y="717276"/>
          <a:ext cx="2961124" cy="713222"/>
        </p:xfrm>
        <a:graphic>
          <a:graphicData uri="http://schemas.openxmlformats.org/drawingml/2006/diagram">
            <a: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553976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19816910"/>
              </p:ext>
            </p:extLst>
          </p:nvPr>
        </p:nvGraphicFramePr>
        <p:xfrm>
          <a:off x="3691467" y="694267"/>
          <a:ext cx="7806266" cy="6020858"/>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7" name="Oval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154BE5E-9DD3-D247-9C7B-FE8C196A0256}"/>
              </a:ext>
            </a:extLst>
          </p:cNvPr>
          <p:cNvSpPr/>
          <p:nvPr/>
        </p:nvSpPr>
        <p:spPr>
          <a:xfrm>
            <a:off x="298980" y="525134"/>
            <a:ext cx="2718247" cy="2718247"/>
          </a:xfrm>
          <a:prstGeom prst="ellipse">
            <a:avLst/>
          </a:prstGeom>
          <a:solidFill>
            <a:schemeClr val="accent4"/>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a:t>Structures and services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6436210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9113521"/>
              </p:ext>
            </p:extLst>
          </p:nvPr>
        </p:nvGraphicFramePr>
        <p:xfrm>
          <a:off x="3691467" y="457200"/>
          <a:ext cx="7806266" cy="68580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aphicFrame>
        <p:nvGraphicFramePr>
          <p:cNvPr id="9"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40DF094-0274-A047-8C5A-094FAA32C348}"/>
              </a:ext>
            </a:extLst>
          </p:cNvPr>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60247390"/>
              </p:ext>
            </p:extLst>
          </p:nvPr>
        </p:nvGraphicFramePr>
        <p:xfrm>
          <a:off x="357810" y="633647"/>
          <a:ext cx="2953104" cy="907286"/>
        </p:xfrm>
        <a:graphic>
          <a:graphicData uri="http://schemas.openxmlformats.org/drawingml/2006/diagram">
            <a:relIds xmlns:dgm="http://schemas.openxmlformats.org/drawingml/2006/diagram" xmlns:r="http://schemas.openxmlformats.org/officeDocument/2006/relationships" r:dm="rId7" r:lo="rId8" r:qs="rId9" r:cs="rId10"/>
          </a:graphicData>
        </a:graphic>
      </p:graphicFrame>
      <p:sp>
        <p:nvSpPr>
          <p:cNvPr id="3" name="Rectangle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54B21B0-6F07-144F-B8D9-D3B45FB242F3}"/>
              </a:ext>
            </a:extLst>
          </p:cNvPr>
          <p:cNvSpPr/>
          <p:nvPr/>
        </p:nvSpPr>
        <p:spPr>
          <a:xfrm>
            <a:off x="357809" y="2951470"/>
            <a:ext cx="2714003" cy="1754327"/>
          </a:xfrm>
          <a:prstGeom prst="rect">
            <a:avLst/>
          </a:prstGeom>
        </p:spPr>
        <p:txBody>
          <a:bodyPr wrap="square">
            <a:spAutoFit/>
          </a:bodyPr>
          <a:lstStyle/>
          <a:p>
            <a:r>
              <a:rPr lang="en-US" sz="3600" dirty="0" smtClean="0">
                <a:latin typeface="+mj-lt"/>
              </a:rPr>
              <a:t>Structure </a:t>
            </a:r>
            <a:r>
              <a:rPr lang="en-US" sz="3600" dirty="0">
                <a:latin typeface="+mj-lt"/>
              </a:rPr>
              <a:t>implications for services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86931322"/>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60661835"/>
              </p:ext>
            </p:extLst>
          </p:nvPr>
        </p:nvGraphicFramePr>
        <p:xfrm>
          <a:off x="3691467" y="694267"/>
          <a:ext cx="7806266" cy="6383866"/>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7" name="Oval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154BE5E-9DD3-D247-9C7B-FE8C196A0256}"/>
              </a:ext>
            </a:extLst>
          </p:cNvPr>
          <p:cNvSpPr/>
          <p:nvPr/>
        </p:nvSpPr>
        <p:spPr>
          <a:xfrm>
            <a:off x="241829" y="694267"/>
            <a:ext cx="2718247" cy="2718247"/>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chemeClr val="tx1"/>
                </a:solidFill>
              </a:rPr>
              <a:t>Guidance for a pilot study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8375324"/>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DBC8166-481C-4473-95F5-9A5B9073B7F1}"/>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5A5CE6E-90AF-4D43-A014-1F9EC83EB93D}"/>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44236748"/>
              </p:ext>
            </p:extLst>
          </p:nvPr>
        </p:nvGraphicFramePr>
        <p:xfrm>
          <a:off x="5207640" y="643466"/>
          <a:ext cx="6291714" cy="553073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CF96D844-B153-6743-BE89-483FA1234FC8}"/>
              </a:ext>
            </a:extLst>
          </p:cNvPr>
          <p:cNvSpPr txBox="1"/>
          <p:nvPr/>
        </p:nvSpPr>
        <p:spPr>
          <a:xfrm>
            <a:off x="692646" y="2928939"/>
            <a:ext cx="3004461" cy="707886"/>
          </a:xfrm>
          <a:prstGeom prst="rect">
            <a:avLst/>
          </a:prstGeom>
          <a:noFill/>
        </p:spPr>
        <p:txBody>
          <a:bodyPr wrap="square" rtlCol="0">
            <a:spAutoFit/>
          </a:bodyPr>
          <a:lstStyle/>
          <a:p>
            <a:r>
              <a:rPr lang="en-US" sz="4000" dirty="0"/>
              <a:t>What next?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4972263"/>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 name="TextBox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2EE63F8D-5169-4800-A555-405D138E417F}"/>
              </a:ext>
            </a:extLst>
          </p:cNvPr>
          <p:cNvSpPr txBox="1"/>
          <p:nvPr/>
        </p:nvSpPr>
        <p:spPr>
          <a:xfrm>
            <a:off x="621792" y="605444"/>
            <a:ext cx="11265408" cy="4739759"/>
          </a:xfrm>
          <a:prstGeom prst="rect">
            <a:avLst/>
          </a:prstGeom>
          <a:noFill/>
        </p:spPr>
        <p:txBody>
          <a:bodyPr wrap="square">
            <a:spAutoFit/>
          </a:bodyPr>
          <a:lstStyle/>
          <a:p>
            <a:pPr algn="ctr"/>
            <a:r>
              <a:rPr lang="en-GB" sz="1600">
                <a:effectLst/>
                <a:latin typeface="Calibri" panose="020F0502020204030204" pitchFamily="34" charset="0"/>
                <a:ea typeface="Times New Roman" panose="02020603050405020304" pitchFamily="18" charset="0"/>
                <a:cs typeface="Times New Roman" panose="02020603050405020304" pitchFamily="18" charset="0"/>
              </a:rPr>
              <a:t> </a:t>
            </a:r>
            <a:r>
              <a:rPr lang="en-GB" sz="3200" b="1">
                <a:solidFill>
                  <a:srgbClr val="000000"/>
                </a:solidFill>
                <a:effectLst/>
                <a:latin typeface="+mj-lt"/>
                <a:ea typeface="Times New Roman" panose="02020603050405020304" pitchFamily="18" charset="0"/>
                <a:cs typeface="Cambria" panose="02040503050406030204" pitchFamily="18" charset="0"/>
              </a:rPr>
              <a:t>Acknowledgements</a:t>
            </a:r>
          </a:p>
          <a:p>
            <a:endParaRPr lang="en-GB" sz="1600">
              <a:solidFill>
                <a:srgbClr val="000000"/>
              </a:solidFill>
              <a:latin typeface="Calibri" panose="020F0502020204030204" pitchFamily="34" charset="0"/>
              <a:ea typeface="Times New Roman" panose="02020603050405020304" pitchFamily="18" charset="0"/>
              <a:cs typeface="Cambria" panose="02040503050406030204" pitchFamily="18" charset="0"/>
            </a:endParaRPr>
          </a:p>
          <a:p>
            <a:r>
              <a:rPr lang="en-GB" sz="1400"/>
              <a:t>The report authors would like to acknowledge the significant contributions made by project Steering Group members throughout the course of the study and also to those practitioners and managers who facilitated access to young men to interview. We would also like to recognise here the very significant contributions made to the course of the project by the initial Reference Group members, the young men who shared their lived experiences of growing up in Brighton and Hove, and the practitioners who also took part in interviews. </a:t>
            </a:r>
          </a:p>
          <a:p>
            <a:r>
              <a:rPr lang="en-GB" sz="1400"/>
              <a:t> </a:t>
            </a:r>
          </a:p>
          <a:p>
            <a:r>
              <a:rPr lang="en-GB" sz="1400"/>
              <a:t>The two peer-researchers, Elijah and Kieran, carried out interviews, assisted with analysis and helped to ensure that the project remained true to its original aims, as much as possible. </a:t>
            </a:r>
          </a:p>
          <a:p>
            <a:r>
              <a:rPr lang="en-GB" sz="1400"/>
              <a:t> </a:t>
            </a:r>
          </a:p>
          <a:p>
            <a:r>
              <a:rPr lang="en-GB" sz="1400"/>
              <a:t>Additionally, several members of the original research team were unable to see this through to the end due to work pressures, especially with the onset of the pandemic, and also as a result in job or role changes. We would, therefore, like to acknowledge here the significant contributions made by Gemma North (especially in relation to the original literature review), Ian Dore and Paul </a:t>
            </a:r>
            <a:r>
              <a:rPr lang="en-GB" sz="1400" err="1"/>
              <a:t>Teverson</a:t>
            </a:r>
            <a:r>
              <a:rPr lang="en-GB" sz="1400"/>
              <a:t> (especially in relation to the examination of existing data and the ‘deep dive’ process, and Sarah Wilkins, especially for the work with the original reference group whose input helped devise appropriate frameworks for interviews and interview questions. All were involved in the initial project planning and renegotiating the plans as circumstances changed, as well as in some of the interviewing of staff from local organisations working with young men, and their contributions have shaped the progress of the project. </a:t>
            </a:r>
          </a:p>
          <a:p>
            <a:r>
              <a:rPr lang="en-GB" sz="1400">
                <a:effectLst/>
                <a:latin typeface="Calibri" panose="020F0502020204030204" pitchFamily="34" charset="0"/>
                <a:ea typeface="Times New Roman" panose="02020603050405020304" pitchFamily="18" charset="0"/>
                <a:cs typeface="Times New Roman" panose="02020603050405020304" pitchFamily="18" charset="0"/>
              </a:rPr>
              <a:t> </a:t>
            </a:r>
            <a:r>
              <a:rPr lang="en-GB" sz="1400"/>
              <a:t> </a:t>
            </a:r>
          </a:p>
          <a:p>
            <a:r>
              <a:rPr lang="en-GB" sz="1400"/>
              <a:t>Finally, we would like to thank the Better Brighton team for their support and understanding as obstacles and events required changes to original plans, and of course for their funding without which a project of this scale and depth could not have been completed. </a:t>
            </a:r>
          </a:p>
          <a:p>
            <a:pPr algn="ctr"/>
            <a:endParaRPr lang="en-GB"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505392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6C4028FD-8BAA-4A19-BFDE-594D991B7552}"/>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F00383-E041-4F9D-A6B9-5478EC968211}"/>
              </a:ext>
            </a:extLst>
          </p:cNvPr>
          <p:cNvSpPr>
            <a:spLocks noGrp="1"/>
          </p:cNvSpPr>
          <p:nvPr>
            <p:ph type="title"/>
          </p:nvPr>
        </p:nvSpPr>
        <p:spPr>
          <a:xfrm>
            <a:off x="838200" y="556995"/>
            <a:ext cx="10515600" cy="1133693"/>
          </a:xfrm>
        </p:spPr>
        <p:txBody>
          <a:bodyPr>
            <a:normAutofit/>
          </a:bodyPr>
          <a:lstStyle/>
          <a:p>
            <a:r>
              <a:rPr lang="en-GB" sz="5200" b="1"/>
              <a:t>Introduction</a:t>
            </a:r>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9454504"/>
              </p:ext>
            </p:extLst>
          </p:nvPr>
        </p:nvGraphicFramePr>
        <p:xfrm>
          <a:off x="838200" y="1825625"/>
          <a:ext cx="10515600" cy="4351338"/>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491972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useBgFill="1">
        <p:nvSpPr>
          <p:cNvPr id="17" name="Rectangle 14">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5628E5CB-913B-4378-97CE-18C9F6410C53}"/>
              </a:ext>
              <a:ext uri="{C183D7F6-B498-43B3-948B-1728B52AA6E4}">
                <adec:decorative xmlns="" xmlns:a="http://schemas.openxmlformats.org/drawingml/2006/main" xmlns:r="http://schemas.openxmlformats.org/officeDocument/2006/relationships" xmlns:p="http://schemas.openxmlformats.org/presentationml/2006/main" xmlns:adec="http://schemas.microsoft.com/office/drawing/2017/decorative" xmlns:mv="urn:schemas-microsoft-com:mac:vml" xmlns:mc="http://schemas.openxmlformats.org/markup-compatibility/2006" val="1"/>
              </a:ext>
            </a:extLst>
          </p:cNvPr>
          <p:cNvSpPr>
            <a:spLocks noGrp="1" noRot="1" noChangeAspect="1" noMove="1" noResize="1" noEditPoints="1" noAdjustHandles="1" noChangeArrowheads="1" noChangeShapeType="1" noTextEdit="1"/>
          </p:cNvSpPr>
          <p:nvPr>
            <p:extLst>
              <p:ext uri="{386F3935-93C4-4BCD-93E2-E3B085C9AB24}">
                <p16:designElem xmlns="" xmlns:a="http://schemas.openxmlformats.org/drawingml/2006/main" xmlns:r="http://schemas.openxmlformats.org/officeDocument/2006/relationships" xmlns:p="http://schemas.openxmlformats.org/presentationml/2006/main" xmlns:p16="http://schemas.microsoft.com/office/powerpoint/2015/main" xmlns:mv="urn:schemas-microsoft-com:mac:vml" xmlns:mc="http://schemas.openxmlformats.org/markup-compatibility/2006"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F00383-E041-4F9D-A6B9-5478EC968211}"/>
              </a:ext>
            </a:extLst>
          </p:cNvPr>
          <p:cNvSpPr>
            <a:spLocks noGrp="1"/>
          </p:cNvSpPr>
          <p:nvPr>
            <p:ph type="title"/>
          </p:nvPr>
        </p:nvSpPr>
        <p:spPr>
          <a:xfrm>
            <a:off x="838200" y="557188"/>
            <a:ext cx="4862848" cy="5569291"/>
          </a:xfrm>
        </p:spPr>
        <p:txBody>
          <a:bodyPr>
            <a:normAutofit/>
          </a:bodyPr>
          <a:lstStyle/>
          <a:p>
            <a:r>
              <a:rPr lang="en-GB" sz="5200" b="1" dirty="0"/>
              <a:t>How the research was conducted</a:t>
            </a:r>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2775894"/>
              </p:ext>
            </p:extLst>
          </p:nvPr>
        </p:nvGraphicFramePr>
        <p:xfrm>
          <a:off x="6099048" y="621792"/>
          <a:ext cx="5257800" cy="5504688"/>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79362"/>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823E1C54-DEF8-4742-88E8-4D7CBA765071}"/>
              </a:ext>
            </a:extLst>
          </p:cNvPr>
          <p:cNvSpPr>
            <a:spLocks noGrp="1"/>
          </p:cNvSpPr>
          <p:nvPr>
            <p:ph type="title"/>
          </p:nvPr>
        </p:nvSpPr>
        <p:spPr>
          <a:xfrm>
            <a:off x="838200" y="557189"/>
            <a:ext cx="2329070" cy="6002637"/>
          </a:xfrm>
        </p:spPr>
        <p:txBody>
          <a:bodyPr>
            <a:normAutofit/>
          </a:bodyPr>
          <a:lstStyle/>
          <a:p>
            <a:r>
              <a:rPr lang="en-GB" sz="4000" b="1" dirty="0"/>
              <a:t>Key findings</a:t>
            </a:r>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09A64C1-1B52-4208-9D1D-79B18A644205}"/>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0561940"/>
              </p:ext>
            </p:extLst>
          </p:nvPr>
        </p:nvGraphicFramePr>
        <p:xfrm>
          <a:off x="3273287" y="2051627"/>
          <a:ext cx="8242852" cy="2808607"/>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4665510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3408130"/>
              </p:ext>
            </p:extLst>
          </p:nvPr>
        </p:nvGraphicFramePr>
        <p:xfrm>
          <a:off x="4648018" y="640822"/>
          <a:ext cx="6900512" cy="553614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4"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4D586544-3C2E-0144-B137-20681991D07D}"/>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4005209"/>
              </p:ext>
            </p:extLst>
          </p:nvPr>
        </p:nvGraphicFramePr>
        <p:xfrm>
          <a:off x="927651" y="1229992"/>
          <a:ext cx="8242852" cy="2808607"/>
        </p:xfrm>
        <a:graphic>
          <a:graphicData uri="http://schemas.openxmlformats.org/drawingml/2006/diagram">
            <a: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0983247"/>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F00383-E041-4F9D-A6B9-5478EC968211}"/>
              </a:ext>
            </a:extLst>
          </p:cNvPr>
          <p:cNvSpPr>
            <a:spLocks noGrp="1"/>
          </p:cNvSpPr>
          <p:nvPr>
            <p:ph type="title"/>
          </p:nvPr>
        </p:nvSpPr>
        <p:spPr>
          <a:xfrm>
            <a:off x="635000" y="640823"/>
            <a:ext cx="3418659" cy="5583148"/>
          </a:xfrm>
        </p:spPr>
        <p:txBody>
          <a:bodyPr anchor="ctr">
            <a:normAutofit/>
          </a:bodyPr>
          <a:lstStyle/>
          <a:p>
            <a:r>
              <a:rPr lang="en-US" sz="4000"/>
              <a:t>Identity: implications for services</a:t>
            </a:r>
            <a:endParaRPr lang="en-GB" sz="4000" b="1"/>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05213902"/>
              </p:ext>
            </p:extLst>
          </p:nvPr>
        </p:nvGraphicFramePr>
        <p:xfrm>
          <a:off x="4648018" y="640822"/>
          <a:ext cx="6900512" cy="553614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8"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51C3F6A-A44D-414C-B2A3-BC2B5F59094A}"/>
              </a:ext>
            </a:extLst>
          </p:cNvPr>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0987195"/>
              </p:ext>
            </p:extLst>
          </p:nvPr>
        </p:nvGraphicFramePr>
        <p:xfrm>
          <a:off x="510211" y="697502"/>
          <a:ext cx="3113524" cy="749930"/>
        </p:xfrm>
        <a:graphic>
          <a:graphicData uri="http://schemas.openxmlformats.org/drawingml/2006/diagram">
            <a: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3376734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F00383-E041-4F9D-A6B9-5478EC968211}"/>
              </a:ext>
            </a:extLst>
          </p:cNvPr>
          <p:cNvSpPr>
            <a:spLocks noGrp="1"/>
          </p:cNvSpPr>
          <p:nvPr>
            <p:ph type="title"/>
          </p:nvPr>
        </p:nvSpPr>
        <p:spPr>
          <a:xfrm>
            <a:off x="635000" y="640823"/>
            <a:ext cx="3418659" cy="5583148"/>
          </a:xfrm>
        </p:spPr>
        <p:txBody>
          <a:bodyPr anchor="ctr">
            <a:normAutofit/>
          </a:bodyPr>
          <a:lstStyle/>
          <a:p>
            <a:pPr>
              <a:spcAft>
                <a:spcPts val="600"/>
              </a:spcAft>
            </a:pPr>
            <a:r>
              <a:rPr lang="en-US" sz="4000"/>
              <a:t>Identity: implications for services (</a:t>
            </a:r>
            <a:r>
              <a:rPr lang="en-US" sz="4000" err="1"/>
              <a:t>contd</a:t>
            </a:r>
            <a:r>
              <a:rPr lang="en-US" sz="4000"/>
              <a:t>)</a:t>
            </a:r>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72432407"/>
              </p:ext>
            </p:extLst>
          </p:nvPr>
        </p:nvGraphicFramePr>
        <p:xfrm>
          <a:off x="4648018" y="640822"/>
          <a:ext cx="6900512" cy="553614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8"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B51C3F6A-A44D-414C-B2A3-BC2B5F59094A}"/>
              </a:ext>
            </a:extLst>
          </p:cNvPr>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9619337"/>
              </p:ext>
            </p:extLst>
          </p:nvPr>
        </p:nvGraphicFramePr>
        <p:xfrm>
          <a:off x="510211" y="753000"/>
          <a:ext cx="3164324" cy="762165"/>
        </p:xfrm>
        <a:graphic>
          <a:graphicData uri="http://schemas.openxmlformats.org/drawingml/2006/diagram">
            <a: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128582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41310751"/>
              </p:ext>
            </p:extLst>
          </p:nvPr>
        </p:nvGraphicFramePr>
        <p:xfrm>
          <a:off x="4546417" y="694267"/>
          <a:ext cx="6951316" cy="4568296"/>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7" name="Oval 6">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E154BE5E-9DD3-D247-9C7B-FE8C196A0256}"/>
              </a:ext>
            </a:extLst>
          </p:cNvPr>
          <p:cNvSpPr/>
          <p:nvPr/>
        </p:nvSpPr>
        <p:spPr>
          <a:xfrm>
            <a:off x="592666" y="775426"/>
            <a:ext cx="2718247" cy="2718247"/>
          </a:xfrm>
          <a:prstGeom prst="ellipse">
            <a:avLst/>
          </a:prstGeom>
          <a:solidFill>
            <a:schemeClr val="bg2">
              <a:lumMod val="7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a:t>Relationships and interventions</a:t>
            </a:r>
          </a:p>
        </p:txBody>
      </p:sp>
      <p:sp>
        <p:nvSpPr>
          <p:cNvPr id="4" name="Oval Callout 3">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D43C4BF8-7B32-D743-A9CC-71592FE0A89F}"/>
              </a:ext>
            </a:extLst>
          </p:cNvPr>
          <p:cNvSpPr/>
          <p:nvPr/>
        </p:nvSpPr>
        <p:spPr>
          <a:xfrm>
            <a:off x="7115175" y="3743326"/>
            <a:ext cx="4787578" cy="2580304"/>
          </a:xfrm>
          <a:prstGeom prst="wedgeEllipseCallou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r>
              <a:rPr lang="en-US" i="1" dirty="0">
                <a:solidFill>
                  <a:schemeClr val="tx1"/>
                </a:solidFill>
              </a:rPr>
              <a:t>“if I didn’t have the support from [named practitioner], my parents and my girlfriend, I wouldn’t be where I am now and I wouldn’t be as turned around and I wouldn’t have had as much faith that I can actually do stuff”</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831740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CF00383-E041-4F9D-A6B9-5478EC968211}"/>
              </a:ext>
            </a:extLst>
          </p:cNvPr>
          <p:cNvSpPr>
            <a:spLocks noGrp="1"/>
          </p:cNvSpPr>
          <p:nvPr>
            <p:ph type="title"/>
          </p:nvPr>
        </p:nvSpPr>
        <p:spPr>
          <a:xfrm>
            <a:off x="635000" y="640823"/>
            <a:ext cx="3418659" cy="5583148"/>
          </a:xfrm>
        </p:spPr>
        <p:txBody>
          <a:bodyPr anchor="ctr">
            <a:normAutofit/>
          </a:bodyPr>
          <a:lstStyle/>
          <a:p>
            <a:r>
              <a:rPr lang="en-US" sz="4000" dirty="0"/>
              <a:t>Relationships: implications for services</a:t>
            </a:r>
            <a:endParaRPr lang="en-GB" sz="4000" b="1" dirty="0"/>
          </a:p>
        </p:txBody>
      </p:sp>
      <p:graphicFrame>
        <p:nvGraphicFramePr>
          <p:cNvPr id="5"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A2DAC3DA-453E-43D8-B92D-0983AF63F31A}"/>
              </a:ext>
            </a:extLst>
          </p:cNvPr>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8524996"/>
              </p:ext>
            </p:extLst>
          </p:nvPr>
        </p:nvGraphicFramePr>
        <p:xfrm>
          <a:off x="4648018" y="640822"/>
          <a:ext cx="6900512" cy="6437311"/>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graphicFrame>
        <p:nvGraphicFramePr>
          <p:cNvPr id="6" name="Content Placeholder 2">
            <a:extLst>
              <a:ext uri="{FF2B5EF4-FFF2-40B4-BE49-F238E27FC236}">
                <a16:creationId xmlns="" xmlns:a="http://schemas.openxmlformats.org/drawingml/2006/main" xmlns:r="http://schemas.openxmlformats.org/officeDocument/2006/relationships" xmlns:p="http://schemas.openxmlformats.org/presentationml/2006/main" xmlns:a16="http://schemas.microsoft.com/office/drawing/2014/main" xmlns:mv="urn:schemas-microsoft-com:mac:vml" xmlns:mc="http://schemas.openxmlformats.org/markup-compatibility/2006" id="{991D1CE8-C33A-3244-BA06-ECD9CF92B900}"/>
              </a:ext>
            </a:extLst>
          </p:cNvPr>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83435606"/>
              </p:ext>
            </p:extLst>
          </p:nvPr>
        </p:nvGraphicFramePr>
        <p:xfrm>
          <a:off x="391677" y="717276"/>
          <a:ext cx="2961124" cy="713222"/>
        </p:xfrm>
        <a:graphic>
          <a:graphicData uri="http://schemas.openxmlformats.org/drawingml/2006/diagram">
            <a: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8323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19601</TotalTime>
  <Words>2032</Words>
  <Application>Microsoft Macintosh PowerPoint</Application>
  <PresentationFormat>Custom</PresentationFormat>
  <Paragraphs>81</Paragraphs>
  <Slides>15</Slides>
  <Notes>2</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Working with Young Men in Brighton and Hove   June 2021 </vt:lpstr>
      <vt:lpstr>Introduction</vt:lpstr>
      <vt:lpstr>How the research was conducted</vt:lpstr>
      <vt:lpstr>Key findings</vt:lpstr>
      <vt:lpstr>Slide 5</vt:lpstr>
      <vt:lpstr>Identity: implications for services</vt:lpstr>
      <vt:lpstr>Identity: implications for services (contd)</vt:lpstr>
      <vt:lpstr>Slide 8</vt:lpstr>
      <vt:lpstr>Relationships: implications for services</vt:lpstr>
      <vt:lpstr>Relationships: implications for services (contd)</vt:lpstr>
      <vt:lpstr>Slide 11</vt:lpstr>
      <vt:lpstr>Slide 12</vt:lpstr>
      <vt:lpstr>Slide 13</vt:lpstr>
      <vt:lpstr>Slide 14</vt:lpstr>
      <vt:lpstr>Slide 15</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Young Men in Brighton and Hove   Executive Summary   June 2021</dc:title>
  <dc:creator>Mark Price</dc:creator>
  <cp:lastModifiedBy>Louise Arnell</cp:lastModifiedBy>
  <cp:revision>67</cp:revision>
  <dcterms:created xsi:type="dcterms:W3CDTF">2021-11-15T15:35:20Z</dcterms:created>
  <dcterms:modified xsi:type="dcterms:W3CDTF">2021-11-15T15:36:23Z</dcterms:modified>
</cp:coreProperties>
</file>